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sldIdLst>
    <p:sldId id="256" r:id="rId8"/>
    <p:sldId id="264" r:id="rId9"/>
    <p:sldId id="265" r:id="rId10"/>
    <p:sldId id="260" r:id="rId11"/>
    <p:sldId id="292" r:id="rId12"/>
    <p:sldId id="259" r:id="rId13"/>
    <p:sldId id="258" r:id="rId14"/>
    <p:sldId id="261" r:id="rId15"/>
    <p:sldId id="280" r:id="rId16"/>
    <p:sldId id="284" r:id="rId17"/>
    <p:sldId id="281" r:id="rId18"/>
    <p:sldId id="283" r:id="rId19"/>
    <p:sldId id="282" r:id="rId20"/>
    <p:sldId id="270" r:id="rId21"/>
    <p:sldId id="266" r:id="rId22"/>
    <p:sldId id="267" r:id="rId23"/>
    <p:sldId id="268" r:id="rId24"/>
    <p:sldId id="269" r:id="rId25"/>
    <p:sldId id="271" r:id="rId26"/>
    <p:sldId id="278" r:id="rId27"/>
    <p:sldId id="290" r:id="rId28"/>
    <p:sldId id="277" r:id="rId29"/>
    <p:sldId id="279" r:id="rId30"/>
    <p:sldId id="291" r:id="rId31"/>
    <p:sldId id="276" r:id="rId32"/>
    <p:sldId id="288" r:id="rId33"/>
    <p:sldId id="286" r:id="rId34"/>
    <p:sldId id="287" r:id="rId35"/>
    <p:sldId id="285" r:id="rId36"/>
    <p:sldId id="294" r:id="rId37"/>
    <p:sldId id="262" r:id="rId38"/>
    <p:sldId id="263" r:id="rId39"/>
    <p:sldId id="272" r:id="rId40"/>
    <p:sldId id="273" r:id="rId41"/>
    <p:sldId id="274" r:id="rId42"/>
    <p:sldId id="275" r:id="rId43"/>
    <p:sldId id="293" r:id="rId44"/>
    <p:sldId id="289" r:id="rId45"/>
    <p:sldId id="297" r:id="rId46"/>
    <p:sldId id="295" r:id="rId47"/>
    <p:sldId id="296" r:id="rId48"/>
    <p:sldId id="298" r:id="rId4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902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13793103448276"/>
          <c:y val="9.6610169491525427E-2"/>
          <c:w val="0.58045977011494254"/>
          <c:h val="0.85593220338983056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dPt>
            <c:idx val="0"/>
            <c:bubble3D val="0"/>
            <c:explosion val="9"/>
            <c:spPr>
              <a:solidFill>
                <a:schemeClr val="tx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FFFF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FF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FFFF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FFFF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FFFF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FF00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00FF00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00FF00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00FF00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10"/>
            <c:bubble3D val="0"/>
            <c:spPr>
              <a:pattFill prst="zigZag">
                <a:fgClr>
                  <a:srgbClr xmlns:mc="http://schemas.openxmlformats.org/markup-compatibility/2006" xmlns:a14="http://schemas.microsoft.com/office/drawing/2010/main" val="00FF00" mc:Ignorable="a14" a14:legacySpreadsheetColorIndex="34"/>
                </a:fgClr>
                <a:bgClr>
                  <a:srgbClr xmlns:mc="http://schemas.openxmlformats.org/markup-compatibility/2006" xmlns:a14="http://schemas.microsoft.com/office/drawing/2010/main" val="FFFFFF" mc:Ignorable="a14" a14:legacySpreadsheetColorIndex="9"/>
                </a:bgClr>
              </a:pattFill>
              <a:ln w="12700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5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Sheet1!$B$1:$L$1</c:f>
              <c:strCache>
                <c:ptCount val="11"/>
                <c:pt idx="0">
                  <c:v>Miscellaneous refuse</c:v>
                </c:pt>
                <c:pt idx="1">
                  <c:v>Glass</c:v>
                </c:pt>
                <c:pt idx="2">
                  <c:v>Flat paper</c:v>
                </c:pt>
                <c:pt idx="3">
                  <c:v>Nonferrous</c:v>
                </c:pt>
                <c:pt idx="4">
                  <c:v>Ferrous</c:v>
                </c:pt>
                <c:pt idx="5">
                  <c:v>Plastic</c:v>
                </c:pt>
                <c:pt idx="6">
                  <c:v>Other paper</c:v>
                </c:pt>
                <c:pt idx="7">
                  <c:v>Putrescibles</c:v>
                </c:pt>
                <c:pt idx="8">
                  <c:v>Soft garden wastes</c:v>
                </c:pt>
                <c:pt idx="9">
                  <c:v>Light woody wastes</c:v>
                </c:pt>
                <c:pt idx="10">
                  <c:v>Wood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8.5</c:v>
                </c:pt>
                <c:pt idx="1">
                  <c:v>6.8</c:v>
                </c:pt>
                <c:pt idx="2">
                  <c:v>5.3</c:v>
                </c:pt>
                <c:pt idx="3">
                  <c:v>0.9</c:v>
                </c:pt>
                <c:pt idx="4">
                  <c:v>1.6</c:v>
                </c:pt>
                <c:pt idx="5">
                  <c:v>0.5</c:v>
                </c:pt>
                <c:pt idx="6">
                  <c:v>3.2</c:v>
                </c:pt>
                <c:pt idx="7">
                  <c:v>15.6</c:v>
                </c:pt>
                <c:pt idx="8">
                  <c:v>11.6</c:v>
                </c:pt>
                <c:pt idx="9">
                  <c:v>29.7</c:v>
                </c:pt>
                <c:pt idx="10">
                  <c:v>16.7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West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chemeClr val="hlink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00FF00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375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Sheet1!$B$1:$L$1</c:f>
              <c:strCache>
                <c:ptCount val="11"/>
                <c:pt idx="0">
                  <c:v>Miscellaneous refuse</c:v>
                </c:pt>
                <c:pt idx="1">
                  <c:v>Glass</c:v>
                </c:pt>
                <c:pt idx="2">
                  <c:v>Flat paper</c:v>
                </c:pt>
                <c:pt idx="3">
                  <c:v>Nonferrous</c:v>
                </c:pt>
                <c:pt idx="4">
                  <c:v>Ferrous</c:v>
                </c:pt>
                <c:pt idx="5">
                  <c:v>Plastic</c:v>
                </c:pt>
                <c:pt idx="6">
                  <c:v>Other paper</c:v>
                </c:pt>
                <c:pt idx="7">
                  <c:v>Putrescibles</c:v>
                </c:pt>
                <c:pt idx="8">
                  <c:v>Soft garden wastes</c:v>
                </c:pt>
                <c:pt idx="9">
                  <c:v>Light woody wastes</c:v>
                </c:pt>
                <c:pt idx="10">
                  <c:v>Wood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11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North</c:v>
                </c:pt>
              </c:strCache>
            </c:strRef>
          </c:tx>
          <c:spPr>
            <a:solidFill>
              <a:schemeClr val="hlink"/>
            </a:solidFill>
            <a:ln w="1270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chemeClr val="folHlink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00FF00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375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Sheet1!$B$1:$L$1</c:f>
              <c:strCache>
                <c:ptCount val="11"/>
                <c:pt idx="0">
                  <c:v>Miscellaneous refuse</c:v>
                </c:pt>
                <c:pt idx="1">
                  <c:v>Glass</c:v>
                </c:pt>
                <c:pt idx="2">
                  <c:v>Flat paper</c:v>
                </c:pt>
                <c:pt idx="3">
                  <c:v>Nonferrous</c:v>
                </c:pt>
                <c:pt idx="4">
                  <c:v>Ferrous</c:v>
                </c:pt>
                <c:pt idx="5">
                  <c:v>Plastic</c:v>
                </c:pt>
                <c:pt idx="6">
                  <c:v>Other paper</c:v>
                </c:pt>
                <c:pt idx="7">
                  <c:v>Putrescibles</c:v>
                </c:pt>
                <c:pt idx="8">
                  <c:v>Soft garden wastes</c:v>
                </c:pt>
                <c:pt idx="9">
                  <c:v>Light woody wastes</c:v>
                </c:pt>
                <c:pt idx="10">
                  <c:v>Wood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11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12700">
      <a:solidFill>
        <a:srgbClr val="FFFFFF"/>
      </a:solidFill>
      <a:prstDash val="solid"/>
    </a:ln>
  </c:spPr>
  <c:txPr>
    <a:bodyPr/>
    <a:lstStyle/>
    <a:p>
      <a:pPr>
        <a:defRPr sz="250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14018691588786"/>
          <c:y val="0.11016949152542373"/>
          <c:w val="0.58878504672897192"/>
          <c:h val="0.85423728813559319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rgbClr val="00CC99"/>
            </a:solidFill>
            <a:ln w="12699">
              <a:solidFill>
                <a:srgbClr val="000000"/>
              </a:solidFill>
              <a:prstDash val="solid"/>
            </a:ln>
          </c:spPr>
          <c:dPt>
            <c:idx val="0"/>
            <c:bubble3D val="0"/>
            <c:explosion val="6"/>
            <c:spPr>
              <a:solidFill>
                <a:srgbClr val="000000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FFFF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FF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FFFF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FFFF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FFFF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FF00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00FF00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00FF00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00FF00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10"/>
            <c:bubble3D val="0"/>
            <c:explosion val="6"/>
            <c:spPr>
              <a:pattFill prst="zigZag">
                <a:fgClr>
                  <a:srgbClr xmlns:mc="http://schemas.openxmlformats.org/markup-compatibility/2006" xmlns:a14="http://schemas.microsoft.com/office/drawing/2010/main" val="00FF00" mc:Ignorable="a14" a14:legacySpreadsheetColorIndex="34"/>
                </a:fgClr>
                <a:bgClr>
                  <a:srgbClr xmlns:mc="http://schemas.openxmlformats.org/markup-compatibility/2006" xmlns:a14="http://schemas.microsoft.com/office/drawing/2010/main" val="FFFFFF" mc:Ignorable="a14" a14:legacySpreadsheetColorIndex="9"/>
                </a:bgClr>
              </a:pattFill>
              <a:ln w="12699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1025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Sheet1!$B$1:$L$1</c:f>
              <c:strCache>
                <c:ptCount val="11"/>
                <c:pt idx="0">
                  <c:v>Misc</c:v>
                </c:pt>
                <c:pt idx="1">
                  <c:v>Glass</c:v>
                </c:pt>
                <c:pt idx="2">
                  <c:v>Flat paper</c:v>
                </c:pt>
                <c:pt idx="3">
                  <c:v>Nonferrous</c:v>
                </c:pt>
                <c:pt idx="4">
                  <c:v>Ferrous</c:v>
                </c:pt>
                <c:pt idx="5">
                  <c:v>Plastic</c:v>
                </c:pt>
                <c:pt idx="6">
                  <c:v>Other paper</c:v>
                </c:pt>
                <c:pt idx="7">
                  <c:v>Putrescibles</c:v>
                </c:pt>
                <c:pt idx="8">
                  <c:v>Soft garden wastes</c:v>
                </c:pt>
                <c:pt idx="9">
                  <c:v>Light woody wastes</c:v>
                </c:pt>
                <c:pt idx="10">
                  <c:v>Wood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3</c:v>
                </c:pt>
                <c:pt idx="1">
                  <c:v>2</c:v>
                </c:pt>
                <c:pt idx="2">
                  <c:v>8</c:v>
                </c:pt>
                <c:pt idx="3">
                  <c:v>4</c:v>
                </c:pt>
                <c:pt idx="4">
                  <c:v>1</c:v>
                </c:pt>
                <c:pt idx="5">
                  <c:v>1</c:v>
                </c:pt>
                <c:pt idx="6">
                  <c:v>5</c:v>
                </c:pt>
                <c:pt idx="7">
                  <c:v>30</c:v>
                </c:pt>
                <c:pt idx="8">
                  <c:v>16</c:v>
                </c:pt>
                <c:pt idx="9">
                  <c:v>30</c:v>
                </c:pt>
                <c:pt idx="10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West</c:v>
                </c:pt>
              </c:strCache>
            </c:strRef>
          </c:tx>
          <c:spPr>
            <a:solidFill>
              <a:srgbClr val="3333CC"/>
            </a:solidFill>
            <a:ln w="12699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00CC99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CCCCFF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B2B2B2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808080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000000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00FF00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1025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Sheet1!$B$1:$L$1</c:f>
              <c:strCache>
                <c:ptCount val="11"/>
                <c:pt idx="0">
                  <c:v>Misc</c:v>
                </c:pt>
                <c:pt idx="1">
                  <c:v>Glass</c:v>
                </c:pt>
                <c:pt idx="2">
                  <c:v>Flat paper</c:v>
                </c:pt>
                <c:pt idx="3">
                  <c:v>Nonferrous</c:v>
                </c:pt>
                <c:pt idx="4">
                  <c:v>Ferrous</c:v>
                </c:pt>
                <c:pt idx="5">
                  <c:v>Plastic</c:v>
                </c:pt>
                <c:pt idx="6">
                  <c:v>Other paper</c:v>
                </c:pt>
                <c:pt idx="7">
                  <c:v>Putrescibles</c:v>
                </c:pt>
                <c:pt idx="8">
                  <c:v>Soft garden wastes</c:v>
                </c:pt>
                <c:pt idx="9">
                  <c:v>Light woody wastes</c:v>
                </c:pt>
                <c:pt idx="10">
                  <c:v>Wood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11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North</c:v>
                </c:pt>
              </c:strCache>
            </c:strRef>
          </c:tx>
          <c:spPr>
            <a:solidFill>
              <a:srgbClr val="CCCCFF"/>
            </a:solidFill>
            <a:ln w="12699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00CC99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3333CC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rgbClr val="B2B2B2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808080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000000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</c:dPt>
          <c:dPt>
            <c:idx val="8"/>
            <c:bubble3D val="0"/>
            <c:spPr>
              <a:solidFill>
                <a:srgbClr val="FF0000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00FF00"/>
              </a:solidFill>
              <a:ln w="12699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1025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Sheet1!$B$1:$L$1</c:f>
              <c:strCache>
                <c:ptCount val="11"/>
                <c:pt idx="0">
                  <c:v>Misc</c:v>
                </c:pt>
                <c:pt idx="1">
                  <c:v>Glass</c:v>
                </c:pt>
                <c:pt idx="2">
                  <c:v>Flat paper</c:v>
                </c:pt>
                <c:pt idx="3">
                  <c:v>Nonferrous</c:v>
                </c:pt>
                <c:pt idx="4">
                  <c:v>Ferrous</c:v>
                </c:pt>
                <c:pt idx="5">
                  <c:v>Plastic</c:v>
                </c:pt>
                <c:pt idx="6">
                  <c:v>Other paper</c:v>
                </c:pt>
                <c:pt idx="7">
                  <c:v>Putrescibles</c:v>
                </c:pt>
                <c:pt idx="8">
                  <c:v>Soft garden wastes</c:v>
                </c:pt>
                <c:pt idx="9">
                  <c:v>Light woody wastes</c:v>
                </c:pt>
                <c:pt idx="10">
                  <c:v>Wood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11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 w="25399">
          <a:noFill/>
        </a:ln>
      </c:spPr>
    </c:plotArea>
    <c:plotVisOnly val="1"/>
    <c:dispBlanksAs val="zero"/>
    <c:showDLblsOverMax val="0"/>
  </c:chart>
  <c:spPr>
    <a:noFill/>
    <a:ln w="12699">
      <a:solidFill>
        <a:srgbClr val="FFFFFF"/>
      </a:solidFill>
      <a:prstDash val="solid"/>
    </a:ln>
  </c:spPr>
  <c:txPr>
    <a:bodyPr/>
    <a:lstStyle/>
    <a:p>
      <a:pPr>
        <a:defRPr sz="1075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6"/>
          <c:y val="4.9645390070921988E-2"/>
          <c:w val="0.54079999999999995"/>
          <c:h val="0.6288416075650118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Infrastructure</c:v>
                </c:pt>
              </c:strCache>
            </c:strRef>
          </c:tx>
          <c:spPr>
            <a:pattFill prst="pct90">
              <a:fgClr>
                <a:srgbClr xmlns:mc="http://schemas.openxmlformats.org/markup-compatibility/2006" xmlns:a14="http://schemas.microsoft.com/office/drawing/2010/main" val="000000" mc:Ignorable="a14" a14:legacySpreadsheetColorIndex="8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1902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3"/>
                <c:pt idx="0">
                  <c:v>2005 UK Average</c:v>
                </c:pt>
                <c:pt idx="1">
                  <c:v>2030 WOT</c:v>
                </c:pt>
                <c:pt idx="2">
                  <c:v>2030 LIL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3"/>
                <c:pt idx="0">
                  <c:v>2.2000000000000002</c:v>
                </c:pt>
                <c:pt idx="1">
                  <c:v>1.75</c:v>
                </c:pt>
                <c:pt idx="2">
                  <c:v>1.75</c:v>
                </c:pt>
              </c:numCache>
            </c:numRef>
          </c:val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Goods &amp; services</c:v>
                </c:pt>
              </c:strCache>
            </c:strRef>
          </c:tx>
          <c:spPr>
            <a:pattFill prst="sphere">
              <a:fgClr>
                <a:srgbClr xmlns:mc="http://schemas.openxmlformats.org/markup-compatibility/2006" xmlns:a14="http://schemas.microsoft.com/office/drawing/2010/main" val="000000" mc:Ignorable="a14" a14:legacySpreadsheetColorIndex="8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1902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3"/>
                <c:pt idx="0">
                  <c:v>2005 UK Average</c:v>
                </c:pt>
                <c:pt idx="1">
                  <c:v>2030 WOT</c:v>
                </c:pt>
                <c:pt idx="2">
                  <c:v>2030 LIL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3"/>
                <c:pt idx="0">
                  <c:v>2.9</c:v>
                </c:pt>
                <c:pt idx="1">
                  <c:v>1.25</c:v>
                </c:pt>
                <c:pt idx="2">
                  <c:v>0.75</c:v>
                </c:pt>
              </c:numCache>
            </c:numRef>
          </c:val>
        </c:ser>
        <c:ser>
          <c:idx val="3"/>
          <c:order val="2"/>
          <c:tx>
            <c:strRef>
              <c:f>Sheet1!$A$5</c:f>
              <c:strCache>
                <c:ptCount val="1"/>
                <c:pt idx="0">
                  <c:v>Food</c:v>
                </c:pt>
              </c:strCache>
            </c:strRef>
          </c:tx>
          <c:spPr>
            <a:pattFill prst="dashHorz">
              <a:fgClr>
                <a:srgbClr xmlns:mc="http://schemas.openxmlformats.org/markup-compatibility/2006" xmlns:a14="http://schemas.microsoft.com/office/drawing/2010/main" val="800000" mc:Ignorable="a14" a14:legacySpreadsheetColorIndex="16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1902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3"/>
                <c:pt idx="0">
                  <c:v>2005 UK Average</c:v>
                </c:pt>
                <c:pt idx="1">
                  <c:v>2030 WOT</c:v>
                </c:pt>
                <c:pt idx="2">
                  <c:v>2030 LIL</c:v>
                </c:pt>
              </c:strCache>
            </c:strRef>
          </c:cat>
          <c:val>
            <c:numRef>
              <c:f>Sheet1!$B$5:$E$5</c:f>
              <c:numCache>
                <c:formatCode>General</c:formatCode>
                <c:ptCount val="3"/>
                <c:pt idx="0">
                  <c:v>2.9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  <c:ser>
          <c:idx val="4"/>
          <c:order val="3"/>
          <c:tx>
            <c:strRef>
              <c:f>Sheet1!$A$6</c:f>
              <c:strCache>
                <c:ptCount val="1"/>
                <c:pt idx="0">
                  <c:v>Surface transport</c:v>
                </c:pt>
              </c:strCache>
            </c:strRef>
          </c:tx>
          <c:spPr>
            <a:pattFill prst="narHorz">
              <a:fgClr>
                <a:srgbClr xmlns:mc="http://schemas.openxmlformats.org/markup-compatibility/2006" xmlns:a14="http://schemas.microsoft.com/office/drawing/2010/main" val="000000" mc:Ignorable="a14" a14:legacySpreadsheetColorIndex="8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1902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3"/>
                <c:pt idx="0">
                  <c:v>2005 UK Average</c:v>
                </c:pt>
                <c:pt idx="1">
                  <c:v>2030 WOT</c:v>
                </c:pt>
                <c:pt idx="2">
                  <c:v>2030 LIL</c:v>
                </c:pt>
              </c:strCache>
            </c:strRef>
          </c:cat>
          <c:val>
            <c:numRef>
              <c:f>Sheet1!$B$6:$E$6</c:f>
              <c:numCache>
                <c:formatCode>General</c:formatCode>
                <c:ptCount val="3"/>
                <c:pt idx="0">
                  <c:v>1.26</c:v>
                </c:pt>
                <c:pt idx="1">
                  <c:v>1.2</c:v>
                </c:pt>
                <c:pt idx="2">
                  <c:v>0.1</c:v>
                </c:pt>
              </c:numCache>
            </c:numRef>
          </c:val>
        </c:ser>
        <c:ser>
          <c:idx val="5"/>
          <c:order val="4"/>
          <c:tx>
            <c:strRef>
              <c:f>Sheet1!$A$7</c:f>
              <c:strCache>
                <c:ptCount val="1"/>
                <c:pt idx="0">
                  <c:v>Air travel</c:v>
                </c:pt>
              </c:strCache>
            </c:strRef>
          </c:tx>
          <c:spPr>
            <a:pattFill prst="dkVert">
              <a:fgClr>
                <a:srgbClr xmlns:mc="http://schemas.openxmlformats.org/markup-compatibility/2006" xmlns:a14="http://schemas.microsoft.com/office/drawing/2010/main" val="000000" mc:Ignorable="a14" a14:legacySpreadsheetColorIndex="8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1902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3"/>
                <c:pt idx="0">
                  <c:v>2005 UK Average</c:v>
                </c:pt>
                <c:pt idx="1">
                  <c:v>2030 WOT</c:v>
                </c:pt>
                <c:pt idx="2">
                  <c:v>2030 LIL</c:v>
                </c:pt>
              </c:strCache>
            </c:strRef>
          </c:cat>
          <c:val>
            <c:numRef>
              <c:f>Sheet1!$B$7:$E$7</c:f>
              <c:numCache>
                <c:formatCode>General</c:formatCode>
                <c:ptCount val="3"/>
                <c:pt idx="0">
                  <c:v>0.56000000000000005</c:v>
                </c:pt>
                <c:pt idx="1">
                  <c:v>2</c:v>
                </c:pt>
              </c:numCache>
            </c:numRef>
          </c:val>
        </c:ser>
        <c:ser>
          <c:idx val="6"/>
          <c:order val="5"/>
          <c:tx>
            <c:strRef>
              <c:f>Sheet1!$A$8</c:f>
              <c:strCache>
                <c:ptCount val="1"/>
                <c:pt idx="0">
                  <c:v>House energy</c:v>
                </c:pt>
              </c:strCache>
            </c:strRef>
          </c:tx>
          <c:spPr>
            <a:pattFill prst="dotGrid">
              <a:fgClr>
                <a:srgbClr xmlns:mc="http://schemas.openxmlformats.org/markup-compatibility/2006" xmlns:a14="http://schemas.microsoft.com/office/drawing/2010/main" val="000000" mc:Ignorable="a14" a14:legacySpreadsheetColorIndex="8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1902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3"/>
                <c:pt idx="0">
                  <c:v>2005 UK Average</c:v>
                </c:pt>
                <c:pt idx="1">
                  <c:v>2030 WOT</c:v>
                </c:pt>
                <c:pt idx="2">
                  <c:v>2030 LIL</c:v>
                </c:pt>
              </c:strCache>
            </c:strRef>
          </c:cat>
          <c:val>
            <c:numRef>
              <c:f>Sheet1!$B$8:$E$8</c:f>
              <c:numCache>
                <c:formatCode>General</c:formatCode>
                <c:ptCount val="3"/>
                <c:pt idx="0">
                  <c:v>2.5</c:v>
                </c:pt>
                <c:pt idx="1">
                  <c:v>0.5</c:v>
                </c:pt>
                <c:pt idx="2">
                  <c:v>1.25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2896000"/>
        <c:axId val="382897536"/>
      </c:barChart>
      <c:catAx>
        <c:axId val="382896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475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3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828975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82897536"/>
        <c:scaling>
          <c:orientation val="minMax"/>
        </c:scaling>
        <c:delete val="0"/>
        <c:axPos val="l"/>
        <c:majorGridlines>
          <c:spPr>
            <a:ln w="475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348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Tonnes CO2e per head per year</a:t>
                </a:r>
              </a:p>
            </c:rich>
          </c:tx>
          <c:layout>
            <c:manualLayout>
              <c:xMode val="edge"/>
              <c:yMode val="edge"/>
              <c:x val="4.9599999999999998E-2"/>
              <c:y val="0.14657210401891252"/>
            </c:manualLayout>
          </c:layout>
          <c:overlay val="0"/>
          <c:spPr>
            <a:noFill/>
            <a:ln w="3804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75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98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82896000"/>
        <c:crosses val="autoZero"/>
        <c:crossBetween val="between"/>
      </c:valAx>
      <c:spPr>
        <a:noFill/>
        <a:ln w="19020">
          <a:solidFill>
            <a:srgbClr val="FFFFFF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0640000000000001"/>
          <c:y val="0.14420803782505912"/>
          <c:w val="0.18720000000000001"/>
          <c:h val="0.2860520094562648"/>
        </c:manualLayout>
      </c:layout>
      <c:overlay val="0"/>
      <c:spPr>
        <a:noFill/>
        <a:ln w="4755">
          <a:solidFill>
            <a:srgbClr val="000000"/>
          </a:solidFill>
          <a:prstDash val="solid"/>
        </a:ln>
      </c:spPr>
      <c:txPr>
        <a:bodyPr/>
        <a:lstStyle/>
        <a:p>
          <a:pPr>
            <a:defRPr sz="1236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696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6AEE2-058F-4372-B59D-748CDBD9648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610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19C6C-A91A-485C-9560-B794AA1DDA9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98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2CA8F-13F3-4E01-B356-4FBD96FEE4A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732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2D80B-85AF-4B16-8674-39FF001AA1A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572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D32F4-91B4-4E59-A41F-790C5D5E357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757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73D187-E85D-401B-B5F7-FAC4E7E5F7F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481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4F120-F432-44F3-BB78-19FF49EC4B2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72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491FE-52B7-4B56-B0AE-695990821C9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632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CCFC0-2FF3-4102-BF93-493D7375779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939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1A81C-5308-49FC-8166-B5E5E12EE2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64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C5073-7051-4DF9-B90E-03769A41B62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69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4C6F99-D5A9-4A40-823D-E0B33577BE7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796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61BA3-CF36-46C8-9570-94997816829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66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43E3B-D05B-4DF4-A82C-01A91CED928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412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606E1-6265-4EE1-B3B8-994100F55B6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133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8EC0C-A751-4256-8BB6-6C36FA76E3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51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4D08A-1598-463C-B5D1-B55EB8625A5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810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1DD19-619B-42A0-AF9D-9947D97C2E7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019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5562F-DE87-425A-A0B3-C40133F9B4D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874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1CDE8-53B6-450E-A26C-A78BFC2D9F8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636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E5A47-64AE-4200-88B9-5F0FCB6A6BE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581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09B10-283B-438D-A7D9-BB43FE9C0B2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06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0295D-5F1F-4394-B416-712C3B5616C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163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F7570-28C8-47D6-A437-C2D6B08E65B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2812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1AEA4-3D1F-426A-8227-DD0F0739B10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932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63370-D3C6-4B48-B358-89611329207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835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5243A-95C6-40D2-8C35-04A02EC18CF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517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61C5D-CC5B-49C2-BAAD-74543EB0EAD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794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5DDDF4-5AC1-4375-B7E8-C90A99C9E3C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710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C92E3-929C-4A0F-A8D4-89FC79B970F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380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FBFC7-B9A3-45F7-BFCF-61FD2D3B5AF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893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74DEE-7844-463E-A739-A84AABC3223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479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CF7A3-040D-416D-8CA4-46ADFAAC4EC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50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ED842-9231-44EA-87CC-432B0120A8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85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19296-9ED5-432D-BB96-0DA115EB093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03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8F884-563B-48B1-B8B7-DCF766A2951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868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A33AF-75B4-4262-8C67-9D7CECDD59E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8345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1B71D-7D96-4570-BF49-FF5D905472C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3137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3EF8B-33C1-4465-B3AA-FC5605A11E1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709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28A76-75ED-457D-B6C7-56169B6C620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2676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3329E-EAFF-4A8D-BBF6-8CDCDEDF937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3599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60006-6970-4F90-AB59-F457E83D19A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9920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83564-34D4-4B4A-87A4-6114D88E7B8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668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E02AB-5C1E-4ED9-BC20-85F9F754500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890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3CF3A-FB15-445A-A27C-33882EEEF2E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2342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74081-39DA-4727-8036-D3EA7EAF97C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646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05C6E-E95D-4FA7-B431-B4D86ABD83D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2090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B573A-3FA9-485D-9641-8AE06BB7D4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2353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21CF8-11DC-4B2F-A1D3-F83C7CBDE7E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7381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DCD82-C1C1-4202-9B9D-AAD1F029992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423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169FE-47DE-4F0B-8966-09771E92056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9176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9527D-8351-488C-9535-457FE0B46A3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9476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A69E7-74AD-455A-A7F6-F049DB13362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9846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2E851-889D-4E4A-BF8C-77935F03D91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5791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5CE2C-7505-4187-899A-0042469A0D2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40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6F276-345D-4CA7-98E3-C3D204A1272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4794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F09BD-EF04-47CE-9BB5-D44273BCA4F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138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6106F-E6E9-463B-93A5-C87927ABDBA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550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EAB50-C6BC-4B1B-B7A5-0D585830351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1594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83425-CF7D-4026-B417-77CE8ACCDBF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3528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E15CD-E06F-48F3-BD21-D3A3AAEF35F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3361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5BB86-81D1-44DF-A63C-7F92B8EF775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4207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8B484-4086-486D-8BB8-3AF6F060375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1893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9DD25-7C21-458A-9576-03494BD034D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0972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F4BDC-065A-42B1-BA7F-9FF5D14627F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4615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43FF6-41E4-4553-B5C9-3C78882DE0B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037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07877-273D-42B1-BBAE-D4D5300F8D4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584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BC309-0DFE-43C4-8A06-782B56390E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7226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E425A-044B-40C0-9522-D3EDA5FEF52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2696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951D2-C208-4E26-96BF-E3886A98DB9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9498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1E1B6-06B6-47B3-92D7-DBCE592CBEC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2360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4C13C-CB4D-4E38-9442-42A14DDD286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5059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84F1C-82B0-48E6-ADFE-A229539B4D8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2202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9B0E8-3E85-4F25-A2CA-3ACC6CDF18D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0805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103E98-22D8-4646-BF8F-EE63A085FF3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91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D90C8-30A4-437E-80CB-2A7BB93445A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80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E22BA-E829-4EA1-A110-A1D8FA87AE8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19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83D5A10-2A47-45FC-9CA2-A22AD99E668A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2A77C6CB-3721-4DD5-A229-50CC1FBD34BB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EA44ADFC-9598-48DF-8D12-482FA278A734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8C5BD14-A766-4F53-B79D-AA08D1D2DDA5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1DE9E5-4FFE-4015-ACC4-EB5549FF50AD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fld id="{5876874E-BF6F-4000-9CA9-4C67E6B3E5B1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fld id="{A04D6CA2-78C7-4A69-8F64-27DDC6B97ECC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.doc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.doc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.doc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ew down gdn Jul 03"/>
          <p:cNvPicPr>
            <a:picLocks noChangeAspect="1" noChangeArrowheads="1"/>
          </p:cNvPicPr>
          <p:nvPr/>
        </p:nvPicPr>
        <p:blipFill>
          <a:blip r:embed="rId2" cstate="email">
            <a:lum bright="42000" contras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9588"/>
          </a:xfrm>
          <a:prstGeom prst="rect">
            <a:avLst/>
          </a:prstGeom>
          <a:solidFill>
            <a:schemeClr val="bg1">
              <a:alpha val="23000"/>
            </a:schemeClr>
          </a:solidFill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>
                <a:latin typeface="Trebuchet MS" pitchFamily="34" charset="0"/>
              </a:rPr>
              <a:t>THE LIFESTYLE LAB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4797425"/>
            <a:ext cx="6400800" cy="1752600"/>
          </a:xfrm>
        </p:spPr>
        <p:txBody>
          <a:bodyPr/>
          <a:lstStyle/>
          <a:p>
            <a:r>
              <a:rPr lang="en-GB">
                <a:latin typeface="Trebuchet MS" pitchFamily="34" charset="0"/>
              </a:rPr>
              <a:t>A case study in eco-retrofit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Oak wattle reveal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9763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Wattling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692150"/>
            <a:ext cx="3021012" cy="40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No 24 Feb 05 00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727075"/>
            <a:ext cx="7939088" cy="595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Tes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9238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Considering the walls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2319338"/>
            <a:ext cx="5508625" cy="453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7" descr="Cellar hol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8172450" cy="540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No 24 Feb 05 00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52850"/>
            <a:ext cx="41402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Inglenook befor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5113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I(nglenook aft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408113"/>
            <a:ext cx="7667625" cy="544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Junk build u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49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Landscape rubb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5" y="549275"/>
            <a:ext cx="4714875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crapyar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7025" y="228600"/>
            <a:ext cx="6276975" cy="479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Treehouse grade lumb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641725"/>
            <a:ext cx="4419600" cy="2981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381000" y="508000"/>
          <a:ext cx="8305800" cy="578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Document" r:id="rId3" imgW="7772400" imgH="5415480" progId="Word.Document.8">
                  <p:embed/>
                </p:oleObj>
              </mc:Choice>
              <mc:Fallback>
                <p:oleObj name="Document" r:id="rId3" imgW="7772400" imgH="541548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08000"/>
                        <a:ext cx="8305800" cy="578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0" y="241300"/>
          <a:ext cx="9144000" cy="637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Document" r:id="rId3" imgW="9410400" imgH="6562800" progId="Word.Document.8">
                  <p:embed/>
                </p:oleObj>
              </mc:Choice>
              <mc:Fallback>
                <p:oleObj name="Document" r:id="rId3" imgW="9410400" imgH="65628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1300"/>
                        <a:ext cx="9144000" cy="637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28800" y="5181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>
                <a:solidFill>
                  <a:srgbClr val="FF6600"/>
                </a:solidFill>
                <a:latin typeface="Times New Roman" pitchFamily="18" charset="0"/>
              </a:rPr>
              <a:t>Amenity</a:t>
            </a:r>
            <a:r>
              <a:rPr lang="en-GB" sz="2000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en-GB" sz="2400">
                <a:solidFill>
                  <a:srgbClr val="FF6600"/>
                </a:solidFill>
                <a:latin typeface="Times New Roman" pitchFamily="18" charset="0"/>
              </a:rPr>
              <a:t>zone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343400" y="5199063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>
                <a:solidFill>
                  <a:srgbClr val="339933"/>
                </a:solidFill>
                <a:latin typeface="Times New Roman" pitchFamily="18" charset="0"/>
              </a:rPr>
              <a:t>Productive</a:t>
            </a:r>
            <a:r>
              <a:rPr lang="en-GB" sz="2000">
                <a:solidFill>
                  <a:srgbClr val="339933"/>
                </a:solidFill>
                <a:latin typeface="Times New Roman" pitchFamily="18" charset="0"/>
              </a:rPr>
              <a:t> zone</a:t>
            </a:r>
            <a:endParaRPr lang="en-GB" sz="2000">
              <a:latin typeface="Times New Roman" pitchFamily="18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7848600" y="4800600"/>
            <a:ext cx="838200" cy="1143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010400" y="51816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>
                <a:solidFill>
                  <a:srgbClr val="996633"/>
                </a:solidFill>
                <a:latin typeface="Times New Roman" pitchFamily="18" charset="0"/>
              </a:rPr>
              <a:t>Utility</a:t>
            </a:r>
            <a:r>
              <a:rPr lang="en-GB" sz="2000">
                <a:solidFill>
                  <a:srgbClr val="996633"/>
                </a:solidFill>
                <a:latin typeface="Times New Roman" pitchFamily="18" charset="0"/>
              </a:rPr>
              <a:t> zone</a:t>
            </a:r>
            <a:endParaRPr lang="en-GB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oat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82700"/>
            <a:ext cx="7481888" cy="5505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stripped apple tre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04800"/>
            <a:ext cx="3505200" cy="3216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heet mulch garde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382000" cy="558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smashing Fr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7963" y="2819400"/>
            <a:ext cx="2586037" cy="4038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ottle b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5125" y="1962150"/>
            <a:ext cx="3698875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rescent bed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6291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Tree hous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4876800" cy="43640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o 24 Fron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914525"/>
            <a:ext cx="7467600" cy="4670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24 &amp; 2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171950" cy="2517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arp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6" name="Picture 4" descr="IMG_055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1350" y="0"/>
            <a:ext cx="5145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y Bac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2963" y="0"/>
            <a:ext cx="4491037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Ekologen D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4498975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Sept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92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Tyre bi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692150"/>
            <a:ext cx="3646487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GW plumbing 2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47700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Header tan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3302000" cy="495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Straw tra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219575"/>
            <a:ext cx="3733800" cy="2638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opp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388" y="230188"/>
            <a:ext cx="3808412" cy="38084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house juice into soft frui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563" y="0"/>
            <a:ext cx="4516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Blackcurrant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688" y="2895600"/>
            <a:ext cx="2776537" cy="396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8" name="Picture 4" descr="IMG_4713"/>
          <p:cNvPicPr>
            <a:picLocks noChangeAspect="1" noChangeArrowheads="1"/>
          </p:cNvPicPr>
          <p:nvPr/>
        </p:nvPicPr>
        <p:blipFill>
          <a:blip r:embed="rId2" cstate="email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4840288" cy="6858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IMG_471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840287" cy="6858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orky carrot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10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Bean nodulati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275" y="2443163"/>
            <a:ext cx="3641725" cy="441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Wee and onion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Glaucous cabbag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048000"/>
            <a:ext cx="25304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two leek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3429000"/>
            <a:ext cx="20701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2514600" y="152400"/>
            <a:ext cx="3352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>
                <a:solidFill>
                  <a:schemeClr val="bg1"/>
                </a:solidFill>
                <a:latin typeface="Century Gothic" pitchFamily="34" charset="0"/>
              </a:rPr>
              <a:t>Some effects of regular applications of stored, dilute urine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J bed &amp; Fr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98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HJ bed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3527425" cy="4648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J bed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8325" y="3048000"/>
            <a:ext cx="3495675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HJ bed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038600" cy="2751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Scan25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5113337" cy="348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Waste audit ki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186113"/>
            <a:ext cx="4716462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Overgrow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703388"/>
            <a:ext cx="6705600" cy="51546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No 28 garden from to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495800" cy="29702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9396" name="Object 4"/>
          <p:cNvGraphicFramePr>
            <a:graphicFrameLocks noChangeAspect="1"/>
          </p:cNvGraphicFramePr>
          <p:nvPr/>
        </p:nvGraphicFramePr>
        <p:xfrm>
          <a:off x="684213" y="620713"/>
          <a:ext cx="7920037" cy="548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8" name="Document" r:id="rId3" imgW="6529266" imgH="4593172" progId="Word.Document.8">
                  <p:embed/>
                </p:oleObj>
              </mc:Choice>
              <mc:Fallback>
                <p:oleObj name="Document" r:id="rId3" imgW="6529266" imgH="4593172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620713"/>
                        <a:ext cx="7920037" cy="548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04800" y="457200"/>
            <a:ext cx="2438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ORGANIC WASTE  AND COMPOSTING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38200" y="16002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355600" y="355600"/>
          <a:ext cx="8280400" cy="588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431800" y="374650"/>
          <a:ext cx="8147050" cy="570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33400" y="381000"/>
            <a:ext cx="3124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ADUSTED FOR ENVIRONMENTAL IMPACT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alette bin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47775"/>
            <a:ext cx="7805738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Black forest gateau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5791200" cy="3513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rasscardboar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4876800" cy="347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Grass &amp; Cardboard in acti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700" y="228600"/>
            <a:ext cx="4691063" cy="662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oody wast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578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Woody wast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154363"/>
            <a:ext cx="4800600" cy="3703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ziggura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7196138" cy="52085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Stack hatch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149725"/>
            <a:ext cx="4267200" cy="2708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DESIGNING A COMPOST BIN</a:t>
            </a:r>
            <a:br>
              <a:rPr lang="en-GB" sz="4000"/>
            </a:br>
            <a:r>
              <a:rPr lang="en-GB" sz="2400"/>
              <a:t>FOR SOFT WASTES</a:t>
            </a:r>
            <a:endParaRPr lang="en-GB" sz="4000"/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>
            <a:off x="1763713" y="5876925"/>
            <a:ext cx="5545137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4" name="Line 6"/>
          <p:cNvSpPr>
            <a:spLocks noChangeShapeType="1"/>
          </p:cNvSpPr>
          <p:nvPr/>
        </p:nvSpPr>
        <p:spPr bwMode="auto">
          <a:xfrm>
            <a:off x="1763713" y="2565400"/>
            <a:ext cx="2879725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5" name="Line 7"/>
          <p:cNvSpPr>
            <a:spLocks noChangeShapeType="1"/>
          </p:cNvSpPr>
          <p:nvPr/>
        </p:nvSpPr>
        <p:spPr bwMode="auto">
          <a:xfrm>
            <a:off x="4643438" y="3284538"/>
            <a:ext cx="2736850" cy="72072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1835150" y="4292600"/>
            <a:ext cx="5257800" cy="15843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5580063" y="1700213"/>
            <a:ext cx="3384550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/>
              <a:t> Flat aspect ratio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/>
              <a:t> Half lid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/>
              <a:t> 10mm grille base and door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/>
              <a:t> Moveable insulation cover</a:t>
            </a:r>
          </a:p>
        </p:txBody>
      </p:sp>
      <p:sp>
        <p:nvSpPr>
          <p:cNvPr id="58380" name="Rectangle 12" descr="Wave"/>
          <p:cNvSpPr>
            <a:spLocks noChangeArrowheads="1"/>
          </p:cNvSpPr>
          <p:nvPr/>
        </p:nvSpPr>
        <p:spPr bwMode="auto">
          <a:xfrm>
            <a:off x="1476375" y="2420938"/>
            <a:ext cx="360363" cy="3529012"/>
          </a:xfrm>
          <a:prstGeom prst="rect">
            <a:avLst/>
          </a:prstGeom>
          <a:pattFill prst="wave">
            <a:fgClr>
              <a:schemeClr val="tx2"/>
            </a:fgClr>
            <a:bgClr>
              <a:schemeClr val="bg1"/>
            </a:bgClr>
          </a:patt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8381" name="Rectangle 13" descr="Wave"/>
          <p:cNvSpPr>
            <a:spLocks noChangeArrowheads="1"/>
          </p:cNvSpPr>
          <p:nvPr/>
        </p:nvSpPr>
        <p:spPr bwMode="auto">
          <a:xfrm>
            <a:off x="7092950" y="4005263"/>
            <a:ext cx="360363" cy="1916112"/>
          </a:xfrm>
          <a:prstGeom prst="rect">
            <a:avLst/>
          </a:prstGeom>
          <a:pattFill prst="wave">
            <a:fgClr>
              <a:schemeClr val="tx2"/>
            </a:fgClr>
            <a:bgClr>
              <a:schemeClr val="bg1"/>
            </a:bgClr>
          </a:patt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8382" name="AutoShape 14" descr="Wave"/>
          <p:cNvSpPr>
            <a:spLocks noChangeArrowheads="1"/>
          </p:cNvSpPr>
          <p:nvPr/>
        </p:nvSpPr>
        <p:spPr bwMode="auto">
          <a:xfrm>
            <a:off x="1979613" y="3933825"/>
            <a:ext cx="2520950" cy="358775"/>
          </a:xfrm>
          <a:prstGeom prst="roundRect">
            <a:avLst>
              <a:gd name="adj" fmla="val 16667"/>
            </a:avLst>
          </a:prstGeom>
          <a:pattFill prst="wave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peterh0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038" y="0"/>
            <a:ext cx="5233987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604838" y="2971800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5710238" y="0"/>
            <a:ext cx="1219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>
                <a:latin typeface="Century Gothic" pitchFamily="34" charset="0"/>
              </a:rPr>
              <a:t>House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747838" y="6172200"/>
            <a:ext cx="13763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>
                <a:latin typeface="Century Gothic" pitchFamily="34" charset="0"/>
              </a:rPr>
              <a:t>Garden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5329238" y="6248400"/>
            <a:ext cx="19050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6858000" y="3810000"/>
            <a:ext cx="2057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>
                <a:latin typeface="Century Gothic" pitchFamily="34" charset="0"/>
              </a:rPr>
              <a:t>Existing system  for on-site nutrient recovery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  <a:latin typeface="Trebuchet MS" pitchFamily="34" charset="0"/>
              </a:rPr>
              <a:t>TWO AWKWARD QUESTIONS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420938"/>
            <a:ext cx="7772400" cy="4114800"/>
          </a:xfrm>
        </p:spPr>
        <p:txBody>
          <a:bodyPr/>
          <a:lstStyle/>
          <a:p>
            <a:r>
              <a:rPr lang="en-GB" sz="4000">
                <a:solidFill>
                  <a:schemeClr val="bg1"/>
                </a:solidFill>
                <a:latin typeface="Trebuchet MS" pitchFamily="34" charset="0"/>
              </a:rPr>
              <a:t>Are we trying to design </a:t>
            </a:r>
            <a:r>
              <a:rPr lang="en-GB" sz="4000" i="1">
                <a:solidFill>
                  <a:schemeClr val="bg1"/>
                </a:solidFill>
                <a:latin typeface="Trebuchet MS" pitchFamily="34" charset="0"/>
              </a:rPr>
              <a:t>lifestyles</a:t>
            </a:r>
            <a:r>
              <a:rPr lang="en-GB" sz="4000">
                <a:solidFill>
                  <a:schemeClr val="bg1"/>
                </a:solidFill>
                <a:latin typeface="Trebuchet MS" pitchFamily="34" charset="0"/>
              </a:rPr>
              <a:t>?</a:t>
            </a:r>
          </a:p>
          <a:p>
            <a:r>
              <a:rPr lang="en-GB" sz="4000">
                <a:solidFill>
                  <a:schemeClr val="bg1"/>
                </a:solidFill>
                <a:latin typeface="Trebuchet MS" pitchFamily="34" charset="0"/>
              </a:rPr>
              <a:t>Are we trying to co-design a national strategy?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BASIC PRINCIPLES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800"/>
              <a:t>The household should make the maximum practical contribution to ‘sustainability’</a:t>
            </a:r>
          </a:p>
          <a:p>
            <a:pPr>
              <a:lnSpc>
                <a:spcPct val="90000"/>
              </a:lnSpc>
            </a:pPr>
            <a:r>
              <a:rPr lang="en-GB" sz="2800"/>
              <a:t>At this stage in the process, generalisable </a:t>
            </a:r>
            <a:r>
              <a:rPr lang="en-GB" sz="2800" i="1"/>
              <a:t>results</a:t>
            </a:r>
            <a:r>
              <a:rPr lang="en-GB" sz="2800"/>
              <a:t> are the most useful output, rather than simply ‘being green’ (or anything that amplifies)</a:t>
            </a:r>
          </a:p>
          <a:p>
            <a:pPr>
              <a:lnSpc>
                <a:spcPct val="90000"/>
              </a:lnSpc>
            </a:pPr>
            <a:r>
              <a:rPr lang="en-GB" sz="2800"/>
              <a:t>It should be designed with results in mind	</a:t>
            </a:r>
          </a:p>
          <a:p>
            <a:pPr>
              <a:lnSpc>
                <a:spcPct val="90000"/>
              </a:lnSpc>
            </a:pPr>
            <a:r>
              <a:rPr lang="en-GB" sz="2800"/>
              <a:t>BUT there should be a reasonable balance between research and ‘just living’</a:t>
            </a:r>
          </a:p>
          <a:p>
            <a:pPr>
              <a:lnSpc>
                <a:spcPct val="90000"/>
              </a:lnSpc>
            </a:pPr>
            <a:r>
              <a:rPr lang="en-GB" sz="2800"/>
              <a:t>One or more areas of specialisation should be chosen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30611" y="30480"/>
            <a:ext cx="8998599" cy="7474268"/>
            <a:chOff x="1193" y="32"/>
            <a:chExt cx="9407" cy="7847"/>
          </a:xfrm>
        </p:grpSpPr>
        <p:graphicFrame>
          <p:nvGraphicFramePr>
            <p:cNvPr id="2" name="Object 3"/>
            <p:cNvGraphicFramePr>
              <a:graphicFrameLocks noChangeAspect="1"/>
            </p:cNvGraphicFramePr>
            <p:nvPr/>
          </p:nvGraphicFramePr>
          <p:xfrm>
            <a:off x="1193" y="32"/>
            <a:ext cx="9407" cy="78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3492" name="Text Box 4"/>
            <p:cNvSpPr txBox="1">
              <a:spLocks noChangeArrowheads="1"/>
            </p:cNvSpPr>
            <p:nvPr/>
          </p:nvSpPr>
          <p:spPr bwMode="auto">
            <a:xfrm>
              <a:off x="1881" y="6480"/>
              <a:ext cx="8100" cy="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GB" altLang="ja-JP" sz="1000">
                  <a:latin typeface="Times New Roman" pitchFamily="18" charset="0"/>
                  <a:ea typeface="MS Mincho" pitchFamily="49" charset="-128"/>
                  <a:cs typeface="Arial" pitchFamily="34" charset="0"/>
                </a:rPr>
                <a:t>Figure 2.  Carbon emissions per head attributable to various household processes. For the example households in the text the whole-household levels would be four times the per capita levels here. For context, the UK 2050 target is around 4t per head, the IPCC target 2t.</a:t>
              </a:r>
              <a:endParaRPr lang="en-GB">
                <a:ea typeface="MS Mincho" pitchFamily="49" charset="-128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539750" y="404813"/>
          <a:ext cx="8191500" cy="583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7" name="Document" r:id="rId3" imgW="6550527" imgH="4507620" progId="Word.Document.8">
                  <p:embed/>
                </p:oleObj>
              </mc:Choice>
              <mc:Fallback>
                <p:oleObj name="Document" r:id="rId3" imgW="6550527" imgH="450762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04813"/>
                        <a:ext cx="8191500" cy="583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9" name="Line 3"/>
          <p:cNvSpPr>
            <a:spLocks noChangeShapeType="1"/>
          </p:cNvSpPr>
          <p:nvPr/>
        </p:nvSpPr>
        <p:spPr bwMode="auto">
          <a:xfrm>
            <a:off x="3178175" y="27146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>
            <a:off x="5580063" y="37163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>
            <a:off x="4772025" y="34575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3965575" y="31146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4211638" y="2276475"/>
            <a:ext cx="23780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>
                <a:cs typeface="Arial" pitchFamily="34" charset="0"/>
              </a:rPr>
              <a:t>The green communities act as an ‘attractor’ to accelerate overall emission reductions</a:t>
            </a:r>
          </a:p>
        </p:txBody>
      </p:sp>
      <p:sp>
        <p:nvSpPr>
          <p:cNvPr id="65544" name="Arc 8"/>
          <p:cNvSpPr>
            <a:spLocks/>
          </p:cNvSpPr>
          <p:nvPr/>
        </p:nvSpPr>
        <p:spPr bwMode="auto">
          <a:xfrm rot="5400000" flipH="1" flipV="1">
            <a:off x="2699544" y="3212307"/>
            <a:ext cx="503237" cy="2159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99CC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1187450" y="2636838"/>
            <a:ext cx="187166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>
                <a:cs typeface="Arial" pitchFamily="34" charset="0"/>
              </a:rPr>
              <a:t>There is positive interaction between the two green communities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ACCELERATED MAINSTREAMING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900113" y="1773238"/>
            <a:ext cx="7200900" cy="4679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0" name="Freeform 4"/>
          <p:cNvSpPr>
            <a:spLocks/>
          </p:cNvSpPr>
          <p:nvPr/>
        </p:nvSpPr>
        <p:spPr bwMode="auto">
          <a:xfrm>
            <a:off x="914400" y="1773238"/>
            <a:ext cx="7186613" cy="4656137"/>
          </a:xfrm>
          <a:custGeom>
            <a:avLst/>
            <a:gdLst>
              <a:gd name="T0" fmla="*/ 0 w 4527"/>
              <a:gd name="T1" fmla="*/ 2933 h 2933"/>
              <a:gd name="T2" fmla="*/ 580 w 4527"/>
              <a:gd name="T3" fmla="*/ 2903 h 2933"/>
              <a:gd name="T4" fmla="*/ 856 w 4527"/>
              <a:gd name="T5" fmla="*/ 2875 h 2933"/>
              <a:gd name="T6" fmla="*/ 1116 w 4527"/>
              <a:gd name="T7" fmla="*/ 2747 h 2933"/>
              <a:gd name="T8" fmla="*/ 1410 w 4527"/>
              <a:gd name="T9" fmla="*/ 2483 h 2933"/>
              <a:gd name="T10" fmla="*/ 1608 w 4527"/>
              <a:gd name="T11" fmla="*/ 2223 h 2933"/>
              <a:gd name="T12" fmla="*/ 1816 w 4527"/>
              <a:gd name="T13" fmla="*/ 1883 h 2933"/>
              <a:gd name="T14" fmla="*/ 1992 w 4527"/>
              <a:gd name="T15" fmla="*/ 1571 h 2933"/>
              <a:gd name="T16" fmla="*/ 2232 w 4527"/>
              <a:gd name="T17" fmla="*/ 1159 h 2933"/>
              <a:gd name="T18" fmla="*/ 2500 w 4527"/>
              <a:gd name="T19" fmla="*/ 803 h 2933"/>
              <a:gd name="T20" fmla="*/ 2780 w 4527"/>
              <a:gd name="T21" fmla="*/ 543 h 2933"/>
              <a:gd name="T22" fmla="*/ 3080 w 4527"/>
              <a:gd name="T23" fmla="*/ 347 h 2933"/>
              <a:gd name="T24" fmla="*/ 3529 w 4527"/>
              <a:gd name="T25" fmla="*/ 136 h 2933"/>
              <a:gd name="T26" fmla="*/ 3937 w 4527"/>
              <a:gd name="T27" fmla="*/ 45 h 2933"/>
              <a:gd name="T28" fmla="*/ 4344 w 4527"/>
              <a:gd name="T29" fmla="*/ 11 h 2933"/>
              <a:gd name="T30" fmla="*/ 4527 w 4527"/>
              <a:gd name="T31" fmla="*/ 0 h 2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527" h="2933">
                <a:moveTo>
                  <a:pt x="0" y="2933"/>
                </a:moveTo>
                <a:cubicBezTo>
                  <a:pt x="97" y="2929"/>
                  <a:pt x="437" y="2913"/>
                  <a:pt x="580" y="2903"/>
                </a:cubicBezTo>
                <a:cubicBezTo>
                  <a:pt x="723" y="2893"/>
                  <a:pt x="767" y="2901"/>
                  <a:pt x="856" y="2875"/>
                </a:cubicBezTo>
                <a:cubicBezTo>
                  <a:pt x="945" y="2849"/>
                  <a:pt x="1024" y="2812"/>
                  <a:pt x="1116" y="2747"/>
                </a:cubicBezTo>
                <a:cubicBezTo>
                  <a:pt x="1208" y="2682"/>
                  <a:pt x="1328" y="2570"/>
                  <a:pt x="1410" y="2483"/>
                </a:cubicBezTo>
                <a:cubicBezTo>
                  <a:pt x="1492" y="2396"/>
                  <a:pt x="1540" y="2323"/>
                  <a:pt x="1608" y="2223"/>
                </a:cubicBezTo>
                <a:cubicBezTo>
                  <a:pt x="1676" y="2123"/>
                  <a:pt x="1752" y="1992"/>
                  <a:pt x="1816" y="1883"/>
                </a:cubicBezTo>
                <a:cubicBezTo>
                  <a:pt x="1880" y="1774"/>
                  <a:pt x="1923" y="1692"/>
                  <a:pt x="1992" y="1571"/>
                </a:cubicBezTo>
                <a:cubicBezTo>
                  <a:pt x="2061" y="1450"/>
                  <a:pt x="2147" y="1287"/>
                  <a:pt x="2232" y="1159"/>
                </a:cubicBezTo>
                <a:cubicBezTo>
                  <a:pt x="2317" y="1031"/>
                  <a:pt x="2409" y="906"/>
                  <a:pt x="2500" y="803"/>
                </a:cubicBezTo>
                <a:cubicBezTo>
                  <a:pt x="2591" y="700"/>
                  <a:pt x="2683" y="619"/>
                  <a:pt x="2780" y="543"/>
                </a:cubicBezTo>
                <a:cubicBezTo>
                  <a:pt x="2877" y="467"/>
                  <a:pt x="2955" y="415"/>
                  <a:pt x="3080" y="347"/>
                </a:cubicBezTo>
                <a:cubicBezTo>
                  <a:pt x="3205" y="279"/>
                  <a:pt x="3386" y="186"/>
                  <a:pt x="3529" y="136"/>
                </a:cubicBezTo>
                <a:cubicBezTo>
                  <a:pt x="3672" y="86"/>
                  <a:pt x="3801" y="66"/>
                  <a:pt x="3937" y="45"/>
                </a:cubicBezTo>
                <a:cubicBezTo>
                  <a:pt x="4073" y="24"/>
                  <a:pt x="4246" y="18"/>
                  <a:pt x="4344" y="11"/>
                </a:cubicBezTo>
                <a:cubicBezTo>
                  <a:pt x="4442" y="4"/>
                  <a:pt x="4489" y="2"/>
                  <a:pt x="452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331913" y="5229225"/>
            <a:ext cx="1223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/>
              <a:t>You are here</a:t>
            </a:r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>
            <a:off x="1835150" y="5516563"/>
            <a:ext cx="730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4067175" y="4797425"/>
            <a:ext cx="19446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/>
              <a:t>How can we accelerate shift into the mainstreaming phase?</a:t>
            </a:r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 flipH="1" flipV="1">
            <a:off x="3708400" y="5013325"/>
            <a:ext cx="5032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 rot="16200000">
            <a:off x="-717550" y="3678238"/>
            <a:ext cx="25923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Take-up 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/>
      <p:bldP spid="55302" grpId="0" animBg="1"/>
      <p:bldP spid="55303" grpId="0"/>
      <p:bldP spid="553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FINDING THE BALANCES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/>
              <a:t>Modest conventional standards of comfort and appearance</a:t>
            </a:r>
          </a:p>
          <a:p>
            <a:r>
              <a:rPr lang="en-GB" sz="2800"/>
              <a:t>Multiple systems where appropriate, straddling the threshold of conventional standards</a:t>
            </a:r>
          </a:p>
          <a:p>
            <a:r>
              <a:rPr lang="en-GB" sz="2800"/>
              <a:t>No perfectionism</a:t>
            </a:r>
          </a:p>
          <a:p>
            <a:pPr lvl="1"/>
            <a:r>
              <a:rPr lang="en-GB" sz="2400"/>
              <a:t>Quit while you’re ahead</a:t>
            </a:r>
          </a:p>
          <a:p>
            <a:pPr lvl="1"/>
            <a:r>
              <a:rPr lang="en-GB" sz="2400"/>
              <a:t>A sprat to catch a mackerel is OK</a:t>
            </a:r>
          </a:p>
          <a:p>
            <a:pPr lvl="1"/>
            <a:r>
              <a:rPr lang="en-GB" sz="2400"/>
              <a:t>BATNEEC: do the best you can within the budget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PERSONAL CHOICES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/>
              <a:t>House and garden considered as a single unit</a:t>
            </a:r>
          </a:p>
          <a:p>
            <a:pPr>
              <a:lnSpc>
                <a:spcPct val="90000"/>
              </a:lnSpc>
            </a:pPr>
            <a:r>
              <a:rPr lang="en-GB"/>
              <a:t>All-purpose garden: test-bed, demonstration, recreation, wildlife, waste-processing, edible crops</a:t>
            </a:r>
          </a:p>
          <a:p>
            <a:pPr>
              <a:lnSpc>
                <a:spcPct val="90000"/>
              </a:lnSpc>
            </a:pPr>
            <a:r>
              <a:rPr lang="en-GB"/>
              <a:t>Share/specialise with adjacent garden</a:t>
            </a:r>
          </a:p>
          <a:p>
            <a:pPr>
              <a:lnSpc>
                <a:spcPct val="90000"/>
              </a:lnSpc>
            </a:pPr>
            <a:r>
              <a:rPr lang="en-GB"/>
              <a:t>Child friendly (negative and positive)</a:t>
            </a:r>
          </a:p>
          <a:p>
            <a:pPr>
              <a:lnSpc>
                <a:spcPct val="90000"/>
              </a:lnSpc>
            </a:pPr>
            <a:r>
              <a:rPr lang="en-GB"/>
              <a:t>Respect the history and </a:t>
            </a:r>
            <a:r>
              <a:rPr lang="en-GB" i="1"/>
              <a:t>genius loci</a:t>
            </a:r>
            <a:r>
              <a:rPr lang="en-GB"/>
              <a:t> of the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92150"/>
            <a:ext cx="8229600" cy="1143000"/>
          </a:xfrm>
        </p:spPr>
        <p:txBody>
          <a:bodyPr/>
          <a:lstStyle/>
          <a:p>
            <a:r>
              <a:rPr lang="en-GB" sz="2400" u="sng"/>
              <a:t>One final rule to sharpen the results in the chosen specialism (and to make the conversion phase more interesting):</a:t>
            </a:r>
            <a:r>
              <a:rPr lang="en-GB" sz="2400"/>
              <a:t/>
            </a:r>
            <a:br>
              <a:rPr lang="en-GB" sz="2400"/>
            </a:br>
            <a:endParaRPr lang="en-GB" sz="240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250" y="2852738"/>
            <a:ext cx="8229600" cy="4525962"/>
          </a:xfrm>
        </p:spPr>
        <p:txBody>
          <a:bodyPr/>
          <a:lstStyle/>
          <a:p>
            <a:r>
              <a:rPr lang="en-GB"/>
              <a:t>No skips, no bonfires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Ceiling down"/>
          <p:cNvPicPr>
            <a:picLocks noChangeAspect="1" noChangeArrowheads="1"/>
          </p:cNvPicPr>
          <p:nvPr/>
        </p:nvPicPr>
        <p:blipFill>
          <a:blip r:embed="rId2" cstate="email">
            <a:lum bright="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5867400" cy="343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learing and finding"/>
          <p:cNvPicPr>
            <a:picLocks noChangeAspect="1" noChangeArrowheads="1"/>
          </p:cNvPicPr>
          <p:nvPr/>
        </p:nvPicPr>
        <p:blipFill>
          <a:blip r:embed="rId3" cstate="email">
            <a:lum bright="-6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48050"/>
            <a:ext cx="514985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Inglenook befor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219700" cy="29606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Lino"/>
          <p:cNvPicPr>
            <a:picLocks noChangeAspect="1" noChangeArrowheads="1"/>
          </p:cNvPicPr>
          <p:nvPr/>
        </p:nvPicPr>
        <p:blipFill>
          <a:blip r:embed="rId5" cstate="email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3716338"/>
            <a:ext cx="5165725" cy="28479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Century Gothic"/>
        <a:ea typeface=""/>
        <a:cs typeface="Arial"/>
      </a:majorFont>
      <a:minorFont>
        <a:latin typeface="Century Gothi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343</Words>
  <Application>Microsoft Office PowerPoint</Application>
  <PresentationFormat>On-screen Show (4:3)</PresentationFormat>
  <Paragraphs>48</Paragraphs>
  <Slides>42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Times New Roman</vt:lpstr>
      <vt:lpstr>Century Gothic</vt:lpstr>
      <vt:lpstr>Trebuchet MS</vt:lpstr>
      <vt:lpstr>MS Mincho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Microsoft Word 97 - 2003 Document</vt:lpstr>
      <vt:lpstr>THE LIFESTYLE LAB</vt:lpstr>
      <vt:lpstr>PowerPoint Presentation</vt:lpstr>
      <vt:lpstr>PowerPoint Presentation</vt:lpstr>
      <vt:lpstr>BASIC PRINCIPLES</vt:lpstr>
      <vt:lpstr>ACCELERATED MAINSTREAMING</vt:lpstr>
      <vt:lpstr>FINDING THE BALANCES</vt:lpstr>
      <vt:lpstr>PERSONAL CHOICES</vt:lpstr>
      <vt:lpstr>One final rule to sharpen the results in the chosen specialism (and to make the conversion phase more interesting):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DESIGNING A COMPOST BIN FOR SOFT WASTES</vt:lpstr>
      <vt:lpstr>PowerPoint Presentation</vt:lpstr>
      <vt:lpstr>TWO AWKWARD QUESTIONS</vt:lpstr>
      <vt:lpstr>PowerPoint Presentation</vt:lpstr>
      <vt:lpstr>PowerPoint Presentation</vt:lpstr>
      <vt:lpstr>PowerPoint Presentation</vt:lpstr>
    </vt:vector>
  </TitlesOfParts>
  <Company>Centre for Alternative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Harper</dc:creator>
  <cp:lastModifiedBy>Peter Harper</cp:lastModifiedBy>
  <cp:revision>13</cp:revision>
  <dcterms:created xsi:type="dcterms:W3CDTF">2005-09-08T13:32:18Z</dcterms:created>
  <dcterms:modified xsi:type="dcterms:W3CDTF">2014-11-01T18:05:17Z</dcterms:modified>
</cp:coreProperties>
</file>