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311" r:id="rId4"/>
    <p:sldId id="301" r:id="rId5"/>
    <p:sldId id="314" r:id="rId6"/>
    <p:sldId id="315" r:id="rId7"/>
    <p:sldId id="316" r:id="rId8"/>
    <p:sldId id="317" r:id="rId9"/>
    <p:sldId id="280" r:id="rId10"/>
    <p:sldId id="288" r:id="rId11"/>
    <p:sldId id="290" r:id="rId12"/>
    <p:sldId id="303" r:id="rId13"/>
    <p:sldId id="304" r:id="rId14"/>
    <p:sldId id="295" r:id="rId15"/>
    <p:sldId id="292" r:id="rId16"/>
    <p:sldId id="293" r:id="rId17"/>
    <p:sldId id="264" r:id="rId18"/>
    <p:sldId id="265" r:id="rId19"/>
    <p:sldId id="263" r:id="rId20"/>
    <p:sldId id="259" r:id="rId21"/>
    <p:sldId id="260" r:id="rId22"/>
    <p:sldId id="271" r:id="rId23"/>
    <p:sldId id="272" r:id="rId24"/>
    <p:sldId id="274" r:id="rId25"/>
    <p:sldId id="299" r:id="rId26"/>
    <p:sldId id="273" r:id="rId27"/>
    <p:sldId id="318" r:id="rId28"/>
    <p:sldId id="319" r:id="rId29"/>
    <p:sldId id="285" r:id="rId30"/>
    <p:sldId id="289" r:id="rId31"/>
    <p:sldId id="269" r:id="rId32"/>
    <p:sldId id="268" r:id="rId33"/>
    <p:sldId id="281" r:id="rId34"/>
    <p:sldId id="282" r:id="rId35"/>
    <p:sldId id="283" r:id="rId36"/>
    <p:sldId id="284" r:id="rId37"/>
    <p:sldId id="286" r:id="rId38"/>
    <p:sldId id="305" r:id="rId39"/>
    <p:sldId id="306" r:id="rId40"/>
    <p:sldId id="307" r:id="rId41"/>
    <p:sldId id="309" r:id="rId42"/>
    <p:sldId id="308" r:id="rId43"/>
    <p:sldId id="310" r:id="rId44"/>
    <p:sldId id="320" r:id="rId45"/>
    <p:sldId id="294" r:id="rId4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F62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5DF4-8900-4189-ACC3-700C1E082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7EA5-607B-4E78-BABC-35F91DF51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D435-F583-4B04-AE12-DF6958873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45CD-70B1-4BEA-A7E0-754B91D8D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8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D561D-6A64-4E75-A0C1-224BEFCF5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8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D67-BEE9-468D-BB60-07899CD52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0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B1E-B07D-4BB1-B687-106B2F91C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6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3042-43DF-4BF1-8CAE-E8CD9BCD0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6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E251-3F89-4F25-B778-1AC4D465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4F3D-6013-4CFD-A3AB-AABEF1969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81FA-6360-467D-AEFA-665A57971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547A-0A46-4C9E-BEA3-E11D6766E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3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E974-2B18-416F-BA46-5DDCC46F0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2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CC4C-EF3A-4072-842D-22DB414094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3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6605-798C-4AC6-83D5-115648E7F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72107-519A-4F9E-B5BC-FCAF527CB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5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2080-3328-4501-9335-8CE50253C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39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4BD6-F9D1-4677-95F0-8401458C1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5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5090A-2154-48F2-8676-FA1606F8B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F459-DBC0-42DA-9882-5F6567A5C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8176-7DE1-423A-A65E-7C9E6F309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ADB1-3C6B-4B7C-86A6-618871836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9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6088-8452-45C6-A154-60121F819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187E-392D-48EB-A830-A766E7BA6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F40C-E425-429B-9B89-65D756E11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015CAC-CC02-4303-911C-46A789F65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76C5A4A-4B8C-457E-97AA-09CA6E0AE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at.org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eilhardFront"/>
          <p:cNvPicPr>
            <a:picLocks noChangeAspect="1" noChangeArrowheads="1"/>
          </p:cNvPicPr>
          <p:nvPr/>
        </p:nvPicPr>
        <p:blipFill>
          <a:blip r:embed="rId3">
            <a:lum bright="12000" contrast="-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ECOVILLAGES</a:t>
            </a:r>
            <a:r>
              <a:rPr lang="en-GB" b="1" smtClean="0">
                <a:latin typeface="Comic Sans MS" pitchFamily="66" charset="0"/>
              </a:rPr>
              <a:t/>
            </a:r>
            <a:br>
              <a:rPr lang="en-GB" b="1" smtClean="0">
                <a:latin typeface="Comic Sans MS" pitchFamily="66" charset="0"/>
              </a:rPr>
            </a:br>
            <a:r>
              <a:rPr lang="en-GB" b="1" smtClean="0">
                <a:solidFill>
                  <a:schemeClr val="bg1"/>
                </a:solidFill>
                <a:latin typeface="Comic Sans MS" pitchFamily="66" charset="0"/>
              </a:rPr>
              <a:t>WHAT? WHERE? HOW?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38788"/>
            <a:ext cx="6400800" cy="2636837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Peter Harper</a:t>
            </a:r>
          </a:p>
          <a:p>
            <a:pPr eaLnBrk="1" hangingPunct="1">
              <a:defRPr/>
            </a:pPr>
            <a:r>
              <a:rPr lang="en-GB" sz="2400" smtClean="0">
                <a:solidFill>
                  <a:schemeClr val="bg1"/>
                </a:solidFill>
                <a:hlinkClick r:id="rId4"/>
              </a:rPr>
              <a:t>www.cat.org.uk</a:t>
            </a: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peter.harper@cat.org.uk</a:t>
            </a:r>
          </a:p>
        </p:txBody>
      </p:sp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3851275" y="0"/>
          <a:ext cx="14398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 Editor Photo" r:id="rId5" imgW="2104762" imgH="2048161" progId="MSPhotoEd.3">
                  <p:embed/>
                </p:oleObj>
              </mc:Choice>
              <mc:Fallback>
                <p:oleObj name="Photo Editor Photo" r:id="rId5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0"/>
                        <a:ext cx="14398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Roundhouse 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0"/>
            <a:ext cx="2411413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werpob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5175250"/>
            <a:ext cx="2232025" cy="168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348038" y="14843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Centre for </a:t>
            </a:r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Alternative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0" name="Group 52"/>
          <p:cNvGraphicFramePr>
            <a:graphicFrameLocks noGrp="1"/>
          </p:cNvGraphicFramePr>
          <p:nvPr/>
        </p:nvGraphicFramePr>
        <p:xfrm>
          <a:off x="277813" y="500063"/>
          <a:ext cx="8589962" cy="5864225"/>
        </p:xfrm>
        <a:graphic>
          <a:graphicData uri="http://schemas.openxmlformats.org/drawingml/2006/table">
            <a:tbl>
              <a:tblPr/>
              <a:tblGrid>
                <a:gridCol w="2089150"/>
                <a:gridCol w="3311525"/>
                <a:gridCol w="3189287"/>
              </a:tblGrid>
              <a:tr h="1551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ECO-MEASURES WITH MATERIAL BENEFITS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ECO-MEASURES WITHOUT MATERIAL BENEFITS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OCCUPANT CONTROL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Communities with social/cultural/spiritual aims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Co-housing schemes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Ideological ecovillages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DEVELOPER CONTROL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Varied partial responses to the sustainability agenda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Cunning plans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‘No regrets’ double functions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Wow-factors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 incentives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250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08" name="Object 53"/>
          <p:cNvGraphicFramePr>
            <a:graphicFrameLocks noChangeAspect="1"/>
          </p:cNvGraphicFramePr>
          <p:nvPr/>
        </p:nvGraphicFramePr>
        <p:xfrm>
          <a:off x="755650" y="908050"/>
          <a:ext cx="936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9366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AutoShape 54"/>
          <p:cNvSpPr>
            <a:spLocks noChangeArrowheads="1"/>
          </p:cNvSpPr>
          <p:nvPr/>
        </p:nvSpPr>
        <p:spPr bwMode="auto">
          <a:xfrm>
            <a:off x="5076825" y="2781300"/>
            <a:ext cx="936625" cy="720725"/>
          </a:xfrm>
          <a:custGeom>
            <a:avLst/>
            <a:gdLst>
              <a:gd name="T0" fmla="*/ 702469 w 21600"/>
              <a:gd name="T1" fmla="*/ 0 h 21600"/>
              <a:gd name="T2" fmla="*/ 0 w 21600"/>
              <a:gd name="T3" fmla="*/ 360362 h 21600"/>
              <a:gd name="T4" fmla="*/ 702469 w 21600"/>
              <a:gd name="T5" fmla="*/ 720725 h 21600"/>
              <a:gd name="T6" fmla="*/ 936625 w 21600"/>
              <a:gd name="T7" fmla="*/ 3603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AutoShape 56"/>
          <p:cNvSpPr>
            <a:spLocks noChangeArrowheads="1"/>
          </p:cNvSpPr>
          <p:nvPr/>
        </p:nvSpPr>
        <p:spPr bwMode="auto">
          <a:xfrm>
            <a:off x="5076825" y="4941888"/>
            <a:ext cx="936625" cy="720725"/>
          </a:xfrm>
          <a:custGeom>
            <a:avLst/>
            <a:gdLst>
              <a:gd name="T0" fmla="*/ 702469 w 21600"/>
              <a:gd name="T1" fmla="*/ 0 h 21600"/>
              <a:gd name="T2" fmla="*/ 0 w 21600"/>
              <a:gd name="T3" fmla="*/ 360362 h 21600"/>
              <a:gd name="T4" fmla="*/ 702469 w 21600"/>
              <a:gd name="T5" fmla="*/ 720725 h 21600"/>
              <a:gd name="T6" fmla="*/ 936625 w 21600"/>
              <a:gd name="T7" fmla="*/ 3603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Some examples of ideological, community-controlled </a:t>
            </a:r>
            <a:r>
              <a:rPr lang="en-GB" sz="4000" dirty="0" err="1" smtClean="0"/>
              <a:t>ecovillages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“People First”</a:t>
            </a:r>
            <a:endParaRPr lang="en-GB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H 3 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547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(starting with </a:t>
            </a:r>
            <a:r>
              <a:rPr lang="en-GB">
                <a:solidFill>
                  <a:schemeClr val="folHlink"/>
                </a:solidFill>
              </a:rPr>
              <a:t>heroic</a:t>
            </a:r>
            <a:r>
              <a:rPr lang="en-GB"/>
              <a:t> </a:t>
            </a:r>
            <a:r>
              <a:rPr lang="en-GB">
                <a:solidFill>
                  <a:srgbClr val="F62502"/>
                </a:solidFill>
              </a:rPr>
              <a:t>seventies</a:t>
            </a:r>
            <a:r>
              <a:rPr lang="en-GB"/>
              <a:t> </a:t>
            </a:r>
            <a:r>
              <a:rPr lang="en-GB">
                <a:solidFill>
                  <a:srgbClr val="000099"/>
                </a:solidFill>
              </a:rPr>
              <a:t>fantasies</a:t>
            </a:r>
            <a:r>
              <a:rPr lang="en-GB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 1 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99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49180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99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41638"/>
            <a:ext cx="5219700" cy="391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1991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76825" y="0"/>
            <a:ext cx="406717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CRYSTAL WATERS, Australia 1989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Rural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150 inhabitants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New-build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Explicit eco by-laws from outset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Infrastructure installed first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Density high by Australian standards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Designed on ‘Permaculture’ principles</a:t>
            </a:r>
          </a:p>
          <a:p>
            <a:pPr eaLnBrk="1" hangingPunct="1">
              <a:spcBef>
                <a:spcPct val="50000"/>
              </a:spcBef>
            </a:pPr>
            <a:endParaRPr lang="en-GB" sz="1600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0" y="6492875"/>
            <a:ext cx="431800" cy="365125"/>
            <a:chOff x="1474" y="1340"/>
            <a:chExt cx="499" cy="366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474" y="1344"/>
              <a:ext cx="499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474" y="152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726" y="13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726" y="1344"/>
              <a:ext cx="247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ome vie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Regen bambo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345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iew over da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3557588"/>
            <a:ext cx="4400550" cy="330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Regenerated da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5925"/>
            <a:ext cx="5202238" cy="390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pitang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3613"/>
            <a:ext cx="464343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visitors_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atrimand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319463"/>
            <a:ext cx="4716462" cy="3538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5724525" y="1268413"/>
            <a:ext cx="367188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AUROVILLE, INDIA 1968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2000 inhabitants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Vigorous natural regeneration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Eclectic mix of new-build styles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Clusters of diverse ‘villages’</a:t>
            </a:r>
          </a:p>
        </p:txBody>
      </p:sp>
      <p:grpSp>
        <p:nvGrpSpPr>
          <p:cNvPr id="18439" name="Group 31"/>
          <p:cNvGrpSpPr>
            <a:grpSpLocks/>
          </p:cNvGrpSpPr>
          <p:nvPr/>
        </p:nvGrpSpPr>
        <p:grpSpPr bwMode="auto">
          <a:xfrm>
            <a:off x="0" y="6453188"/>
            <a:ext cx="649288" cy="404812"/>
            <a:chOff x="1474" y="1340"/>
            <a:chExt cx="499" cy="366"/>
          </a:xfrm>
        </p:grpSpPr>
        <p:sp>
          <p:nvSpPr>
            <p:cNvPr id="18440" name="Rectangle 32"/>
            <p:cNvSpPr>
              <a:spLocks noChangeArrowheads="1"/>
            </p:cNvSpPr>
            <p:nvPr/>
          </p:nvSpPr>
          <p:spPr bwMode="auto">
            <a:xfrm>
              <a:off x="1474" y="1344"/>
              <a:ext cx="499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33"/>
            <p:cNvSpPr>
              <a:spLocks noChangeShapeType="1"/>
            </p:cNvSpPr>
            <p:nvPr/>
          </p:nvSpPr>
          <p:spPr bwMode="auto">
            <a:xfrm>
              <a:off x="1474" y="152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2" name="Line 34"/>
            <p:cNvSpPr>
              <a:spLocks noChangeShapeType="1"/>
            </p:cNvSpPr>
            <p:nvPr/>
          </p:nvSpPr>
          <p:spPr bwMode="auto">
            <a:xfrm>
              <a:off x="1726" y="13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3" name="Rectangle 35"/>
            <p:cNvSpPr>
              <a:spLocks noChangeArrowheads="1"/>
            </p:cNvSpPr>
            <p:nvPr/>
          </p:nvSpPr>
          <p:spPr bwMode="auto">
            <a:xfrm>
              <a:off x="1726" y="1344"/>
              <a:ext cx="247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rthday cel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7" descr="sports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8" descr="KIT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home_march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638550"/>
            <a:ext cx="4284662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10" descr="solarkitche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3095625" cy="169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916238" y="3213100"/>
            <a:ext cx="28797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Multi-ethnic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 ‘full-featured’ community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003800" y="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AUROVILLE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empio1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738" y="0"/>
            <a:ext cx="29368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tempio4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827588"/>
            <a:ext cx="28495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sphereshall1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19272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earthhall3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3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tempioconcerti1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924175"/>
            <a:ext cx="27733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6011863" y="4427538"/>
            <a:ext cx="295275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DAMANHUR, Italy 1977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1000 inhabitants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Rural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Ideological basis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Full-featured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New-build</a:t>
            </a:r>
          </a:p>
        </p:txBody>
      </p:sp>
      <p:pic>
        <p:nvPicPr>
          <p:cNvPr id="20489" name="Picture 4" descr="supermarket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2607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2"/>
          <p:cNvGrpSpPr>
            <a:grpSpLocks/>
          </p:cNvGrpSpPr>
          <p:nvPr/>
        </p:nvGrpSpPr>
        <p:grpSpPr bwMode="auto">
          <a:xfrm>
            <a:off x="0" y="6348413"/>
            <a:ext cx="649288" cy="509587"/>
            <a:chOff x="1474" y="1340"/>
            <a:chExt cx="499" cy="366"/>
          </a:xfrm>
        </p:grpSpPr>
        <p:sp>
          <p:nvSpPr>
            <p:cNvPr id="20491" name="Rectangle 13"/>
            <p:cNvSpPr>
              <a:spLocks noChangeArrowheads="1"/>
            </p:cNvSpPr>
            <p:nvPr/>
          </p:nvSpPr>
          <p:spPr bwMode="auto">
            <a:xfrm>
              <a:off x="1474" y="1344"/>
              <a:ext cx="499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4"/>
            <p:cNvSpPr>
              <a:spLocks noChangeShapeType="1"/>
            </p:cNvSpPr>
            <p:nvPr/>
          </p:nvSpPr>
          <p:spPr bwMode="auto">
            <a:xfrm>
              <a:off x="1474" y="152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Line 15"/>
            <p:cNvSpPr>
              <a:spLocks noChangeShapeType="1"/>
            </p:cNvSpPr>
            <p:nvPr/>
          </p:nvSpPr>
          <p:spPr bwMode="auto">
            <a:xfrm>
              <a:off x="1726" y="13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4" name="Rectangle 16"/>
            <p:cNvSpPr>
              <a:spLocks noChangeArrowheads="1"/>
            </p:cNvSpPr>
            <p:nvPr/>
          </p:nvSpPr>
          <p:spPr bwMode="auto">
            <a:xfrm>
              <a:off x="1726" y="1344"/>
              <a:ext cx="247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vtliving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4425"/>
            <a:ext cx="53641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lu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110038"/>
            <a:ext cx="44275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universall_h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456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 descr="vtnatures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vtgu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3492500" cy="2520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2565400"/>
            <a:ext cx="5761038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FINDHORN FOUNDATION, Scotland, 1962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Rural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350 inhabitants, full-featured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Mostly new-build, many collective facilities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Spiritual basis, but recent environmental emphasis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0" y="6426200"/>
            <a:ext cx="576263" cy="431800"/>
            <a:chOff x="1474" y="1340"/>
            <a:chExt cx="499" cy="366"/>
          </a:xfrm>
        </p:grpSpPr>
        <p:sp>
          <p:nvSpPr>
            <p:cNvPr id="21513" name="Rectangle 11"/>
            <p:cNvSpPr>
              <a:spLocks noChangeArrowheads="1"/>
            </p:cNvSpPr>
            <p:nvPr/>
          </p:nvSpPr>
          <p:spPr bwMode="auto">
            <a:xfrm>
              <a:off x="1474" y="1344"/>
              <a:ext cx="499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2"/>
            <p:cNvSpPr>
              <a:spLocks noChangeShapeType="1"/>
            </p:cNvSpPr>
            <p:nvPr/>
          </p:nvSpPr>
          <p:spPr bwMode="auto">
            <a:xfrm>
              <a:off x="1474" y="152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>
              <a:off x="1726" y="13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6" name="Rectangle 14"/>
            <p:cNvSpPr>
              <a:spLocks noChangeArrowheads="1"/>
            </p:cNvSpPr>
            <p:nvPr/>
          </p:nvSpPr>
          <p:spPr bwMode="auto">
            <a:xfrm>
              <a:off x="1726" y="1344"/>
              <a:ext cx="247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WHAT IS AN ECOVILLAGE NOW?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GB" sz="2800" smtClean="0"/>
              <a:t>Environmental features 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GB" sz="2800" smtClean="0"/>
              <a:t>Not a house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GB" sz="2800" smtClean="0"/>
              <a:t>Not a town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We can still learn a lot from eco-houses and eco-towns, but we are talking </a:t>
            </a:r>
            <a:r>
              <a:rPr lang="en-GB" sz="2400" smtClean="0">
                <a:solidFill>
                  <a:schemeClr val="hlink"/>
                </a:solidFill>
              </a:rPr>
              <a:t>mid-scale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hlink"/>
                </a:solidFill>
              </a:rPr>
              <a:t>“Full-featured community” is probably too high a standard yet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Probably better to use terms like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‘eco-neighbourhood’ or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‘sustainable development scheme’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55650" y="620713"/>
          <a:ext cx="574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20713"/>
                        <a:ext cx="574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ag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 descr="eco_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ecovillage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90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7" descr="Whisky barr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8575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219700" y="4221163"/>
            <a:ext cx="345598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FINDHORN FOUNDATION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Variety of new-build styles, favouring neo-vernacular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Strict by-laws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Very high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efore!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88913"/>
            <a:ext cx="3581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GARTEN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2197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183188" y="4221163"/>
            <a:ext cx="3960812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LEBENSGARTEN, Germany 1985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Pre-existing army camp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Urban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150 inhabitants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Full-featured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Demonstration and education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0" y="6497638"/>
            <a:ext cx="503238" cy="360362"/>
            <a:chOff x="1474" y="1340"/>
            <a:chExt cx="499" cy="366"/>
          </a:xfrm>
        </p:grpSpPr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1474" y="1344"/>
              <a:ext cx="499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11"/>
            <p:cNvSpPr>
              <a:spLocks noChangeShapeType="1"/>
            </p:cNvSpPr>
            <p:nvPr/>
          </p:nvSpPr>
          <p:spPr bwMode="auto">
            <a:xfrm>
              <a:off x="1474" y="152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Line 12"/>
            <p:cNvSpPr>
              <a:spLocks noChangeShapeType="1"/>
            </p:cNvSpPr>
            <p:nvPr/>
          </p:nvSpPr>
          <p:spPr bwMode="auto">
            <a:xfrm>
              <a:off x="1726" y="13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Rectangle 13"/>
            <p:cNvSpPr>
              <a:spLocks noChangeArrowheads="1"/>
            </p:cNvSpPr>
            <p:nvPr/>
          </p:nvSpPr>
          <p:spPr bwMode="auto">
            <a:xfrm>
              <a:off x="1726" y="1344"/>
              <a:ext cx="247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LAT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955925"/>
            <a:ext cx="59118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TREPP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ZEND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3636963" cy="2381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35639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Private dwellings but strong provision for public spaces, facilities and events</a:t>
            </a:r>
          </a:p>
        </p:txBody>
      </p:sp>
      <p:pic>
        <p:nvPicPr>
          <p:cNvPr id="24582" name="Picture 4" descr="Platz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-3175"/>
            <a:ext cx="5003800" cy="3336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835150" y="3933825"/>
            <a:ext cx="58324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HOCKERTON HOUSING ASSOCIATION, UK 1999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Peri-urban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5 households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New build, earth sheltered ‘terrace’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Many environmental features</a:t>
            </a:r>
          </a:p>
        </p:txBody>
      </p:sp>
      <p:grpSp>
        <p:nvGrpSpPr>
          <p:cNvPr id="25604" name="Group 21"/>
          <p:cNvGrpSpPr>
            <a:grpSpLocks/>
          </p:cNvGrpSpPr>
          <p:nvPr/>
        </p:nvGrpSpPr>
        <p:grpSpPr bwMode="auto">
          <a:xfrm>
            <a:off x="0" y="6308725"/>
            <a:ext cx="684213" cy="549275"/>
            <a:chOff x="0" y="3954"/>
            <a:chExt cx="499" cy="366"/>
          </a:xfrm>
        </p:grpSpPr>
        <p:grpSp>
          <p:nvGrpSpPr>
            <p:cNvPr id="25605" name="Group 22"/>
            <p:cNvGrpSpPr>
              <a:grpSpLocks/>
            </p:cNvGrpSpPr>
            <p:nvPr/>
          </p:nvGrpSpPr>
          <p:grpSpPr bwMode="auto">
            <a:xfrm>
              <a:off x="0" y="3954"/>
              <a:ext cx="499" cy="366"/>
              <a:chOff x="0" y="3954"/>
              <a:chExt cx="499" cy="366"/>
            </a:xfrm>
          </p:grpSpPr>
          <p:grpSp>
            <p:nvGrpSpPr>
              <p:cNvPr id="25607" name="Group 23"/>
              <p:cNvGrpSpPr>
                <a:grpSpLocks/>
              </p:cNvGrpSpPr>
              <p:nvPr/>
            </p:nvGrpSpPr>
            <p:grpSpPr bwMode="auto">
              <a:xfrm>
                <a:off x="0" y="3954"/>
                <a:ext cx="499" cy="366"/>
                <a:chOff x="0" y="3954"/>
                <a:chExt cx="499" cy="366"/>
              </a:xfrm>
            </p:grpSpPr>
            <p:sp>
              <p:nvSpPr>
                <p:cNvPr id="25609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3958"/>
                  <a:ext cx="499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" name="Line 25"/>
                <p:cNvSpPr>
                  <a:spLocks noChangeShapeType="1"/>
                </p:cNvSpPr>
                <p:nvPr/>
              </p:nvSpPr>
              <p:spPr bwMode="auto">
                <a:xfrm>
                  <a:off x="0" y="413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1" name="Line 26"/>
                <p:cNvSpPr>
                  <a:spLocks noChangeShapeType="1"/>
                </p:cNvSpPr>
                <p:nvPr/>
              </p:nvSpPr>
              <p:spPr bwMode="auto">
                <a:xfrm>
                  <a:off x="252" y="3954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2" name="Rectangle 27"/>
                <p:cNvSpPr>
                  <a:spLocks noChangeArrowheads="1"/>
                </p:cNvSpPr>
                <p:nvPr/>
              </p:nvSpPr>
              <p:spPr bwMode="auto">
                <a:xfrm>
                  <a:off x="252" y="3958"/>
                  <a:ext cx="24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08" name="Rectangle 28"/>
              <p:cNvSpPr>
                <a:spLocks noChangeArrowheads="1"/>
              </p:cNvSpPr>
              <p:nvPr/>
            </p:nvSpPr>
            <p:spPr bwMode="auto">
              <a:xfrm>
                <a:off x="249" y="3964"/>
                <a:ext cx="249" cy="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6" name="Rectangle 29"/>
            <p:cNvSpPr>
              <a:spLocks noChangeArrowheads="1"/>
            </p:cNvSpPr>
            <p:nvPr/>
          </p:nvSpPr>
          <p:spPr bwMode="auto">
            <a:xfrm>
              <a:off x="0" y="3955"/>
              <a:ext cx="245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998 Farm Buildings"/>
          <p:cNvPicPr>
            <a:picLocks noChangeAspect="1" noChangeArrowheads="1"/>
          </p:cNvPicPr>
          <p:nvPr/>
        </p:nvPicPr>
        <p:blipFill>
          <a:blip r:embed="rId2" cstate="screen">
            <a:lum brigh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Housing block_s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037013"/>
            <a:ext cx="37607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Prefabrication_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788" y="0"/>
            <a:ext cx="27162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Old Farm House"/>
          <p:cNvPicPr>
            <a:picLocks noChangeAspect="1" noChangeArrowheads="1"/>
          </p:cNvPicPr>
          <p:nvPr/>
        </p:nvPicPr>
        <p:blipFill>
          <a:blip r:embed="rId5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21955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DH-CHP plant_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0450"/>
            <a:ext cx="26638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779838" y="188913"/>
            <a:ext cx="4321175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MUNKSØGAARD, Denmark 1995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Rural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300 inhabitants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Co-housing model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Mostly new-build, around existing farmhouses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5 distinct clusters with different ownership and occupants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CHP/District Heating</a:t>
            </a:r>
          </a:p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26632" name="Picture 5" descr="Lay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6449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12"/>
          <p:cNvGrpSpPr>
            <a:grpSpLocks/>
          </p:cNvGrpSpPr>
          <p:nvPr/>
        </p:nvGrpSpPr>
        <p:grpSpPr bwMode="auto">
          <a:xfrm>
            <a:off x="0" y="6276975"/>
            <a:ext cx="792163" cy="581025"/>
            <a:chOff x="3288" y="2341"/>
            <a:chExt cx="499" cy="366"/>
          </a:xfrm>
        </p:grpSpPr>
        <p:grpSp>
          <p:nvGrpSpPr>
            <p:cNvPr id="26634" name="Group 13"/>
            <p:cNvGrpSpPr>
              <a:grpSpLocks/>
            </p:cNvGrpSpPr>
            <p:nvPr/>
          </p:nvGrpSpPr>
          <p:grpSpPr bwMode="auto">
            <a:xfrm>
              <a:off x="3288" y="2341"/>
              <a:ext cx="499" cy="366"/>
              <a:chOff x="2699" y="2024"/>
              <a:chExt cx="499" cy="366"/>
            </a:xfrm>
          </p:grpSpPr>
          <p:grpSp>
            <p:nvGrpSpPr>
              <p:cNvPr id="26636" name="Group 14"/>
              <p:cNvGrpSpPr>
                <a:grpSpLocks/>
              </p:cNvGrpSpPr>
              <p:nvPr/>
            </p:nvGrpSpPr>
            <p:grpSpPr bwMode="auto">
              <a:xfrm>
                <a:off x="2699" y="2024"/>
                <a:ext cx="499" cy="366"/>
                <a:chOff x="2699" y="2024"/>
                <a:chExt cx="499" cy="366"/>
              </a:xfrm>
            </p:grpSpPr>
            <p:sp>
              <p:nvSpPr>
                <p:cNvPr id="26638" name="Rectangle 15"/>
                <p:cNvSpPr>
                  <a:spLocks noChangeArrowheads="1"/>
                </p:cNvSpPr>
                <p:nvPr/>
              </p:nvSpPr>
              <p:spPr bwMode="auto">
                <a:xfrm>
                  <a:off x="2699" y="2028"/>
                  <a:ext cx="499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39" name="Line 16"/>
                <p:cNvSpPr>
                  <a:spLocks noChangeShapeType="1"/>
                </p:cNvSpPr>
                <p:nvPr/>
              </p:nvSpPr>
              <p:spPr bwMode="auto">
                <a:xfrm>
                  <a:off x="2699" y="220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40" name="Line 17"/>
                <p:cNvSpPr>
                  <a:spLocks noChangeShapeType="1"/>
                </p:cNvSpPr>
                <p:nvPr/>
              </p:nvSpPr>
              <p:spPr bwMode="auto">
                <a:xfrm>
                  <a:off x="2951" y="2024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41" name="Rectangle 18"/>
                <p:cNvSpPr>
                  <a:spLocks noChangeArrowheads="1"/>
                </p:cNvSpPr>
                <p:nvPr/>
              </p:nvSpPr>
              <p:spPr bwMode="auto">
                <a:xfrm>
                  <a:off x="2951" y="2028"/>
                  <a:ext cx="24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37" name="Rectangle 19"/>
              <p:cNvSpPr>
                <a:spLocks noChangeArrowheads="1"/>
              </p:cNvSpPr>
              <p:nvPr/>
            </p:nvSpPr>
            <p:spPr bwMode="auto">
              <a:xfrm>
                <a:off x="2699" y="2024"/>
                <a:ext cx="249" cy="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5" name="Rectangle 20"/>
            <p:cNvSpPr>
              <a:spLocks noChangeArrowheads="1"/>
            </p:cNvSpPr>
            <p:nvPr/>
          </p:nvSpPr>
          <p:spPr bwMode="auto">
            <a:xfrm>
              <a:off x="3542" y="2341"/>
              <a:ext cx="245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mall_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45005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stroud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62865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003800" y="620713"/>
            <a:ext cx="3457575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STROUD COHOUSING COMMUNITY, UK 2000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Urban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Cohousing model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20 households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New-build, solar orientation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Cite inspiration from </a:t>
            </a:r>
            <a:r>
              <a:rPr lang="en-GB" i="1"/>
              <a:t>Cohousing</a:t>
            </a:r>
            <a:r>
              <a:rPr lang="en-GB"/>
              <a:t> and </a:t>
            </a:r>
            <a:r>
              <a:rPr lang="en-GB" i="1"/>
              <a:t>A Pattern Language</a:t>
            </a:r>
          </a:p>
        </p:txBody>
      </p:sp>
      <p:grpSp>
        <p:nvGrpSpPr>
          <p:cNvPr id="27653" name="Group 17"/>
          <p:cNvGrpSpPr>
            <a:grpSpLocks/>
          </p:cNvGrpSpPr>
          <p:nvPr/>
        </p:nvGrpSpPr>
        <p:grpSpPr bwMode="auto">
          <a:xfrm>
            <a:off x="0" y="6276975"/>
            <a:ext cx="792163" cy="581025"/>
            <a:chOff x="3288" y="2341"/>
            <a:chExt cx="499" cy="366"/>
          </a:xfrm>
        </p:grpSpPr>
        <p:grpSp>
          <p:nvGrpSpPr>
            <p:cNvPr id="27654" name="Group 18"/>
            <p:cNvGrpSpPr>
              <a:grpSpLocks/>
            </p:cNvGrpSpPr>
            <p:nvPr/>
          </p:nvGrpSpPr>
          <p:grpSpPr bwMode="auto">
            <a:xfrm>
              <a:off x="3288" y="2341"/>
              <a:ext cx="499" cy="366"/>
              <a:chOff x="2699" y="2024"/>
              <a:chExt cx="499" cy="366"/>
            </a:xfrm>
          </p:grpSpPr>
          <p:grpSp>
            <p:nvGrpSpPr>
              <p:cNvPr id="27656" name="Group 19"/>
              <p:cNvGrpSpPr>
                <a:grpSpLocks/>
              </p:cNvGrpSpPr>
              <p:nvPr/>
            </p:nvGrpSpPr>
            <p:grpSpPr bwMode="auto">
              <a:xfrm>
                <a:off x="2699" y="2024"/>
                <a:ext cx="499" cy="366"/>
                <a:chOff x="2699" y="2024"/>
                <a:chExt cx="499" cy="366"/>
              </a:xfrm>
            </p:grpSpPr>
            <p:sp>
              <p:nvSpPr>
                <p:cNvPr id="27658" name="Rectangle 20"/>
                <p:cNvSpPr>
                  <a:spLocks noChangeArrowheads="1"/>
                </p:cNvSpPr>
                <p:nvPr/>
              </p:nvSpPr>
              <p:spPr bwMode="auto">
                <a:xfrm>
                  <a:off x="2699" y="2028"/>
                  <a:ext cx="499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59" name="Line 21"/>
                <p:cNvSpPr>
                  <a:spLocks noChangeShapeType="1"/>
                </p:cNvSpPr>
                <p:nvPr/>
              </p:nvSpPr>
              <p:spPr bwMode="auto">
                <a:xfrm>
                  <a:off x="2699" y="220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0" name="Line 22"/>
                <p:cNvSpPr>
                  <a:spLocks noChangeShapeType="1"/>
                </p:cNvSpPr>
                <p:nvPr/>
              </p:nvSpPr>
              <p:spPr bwMode="auto">
                <a:xfrm>
                  <a:off x="2951" y="2024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1" name="Rectangle 23"/>
                <p:cNvSpPr>
                  <a:spLocks noChangeArrowheads="1"/>
                </p:cNvSpPr>
                <p:nvPr/>
              </p:nvSpPr>
              <p:spPr bwMode="auto">
                <a:xfrm>
                  <a:off x="2951" y="2028"/>
                  <a:ext cx="24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57" name="Rectangle 24"/>
              <p:cNvSpPr>
                <a:spLocks noChangeArrowheads="1"/>
              </p:cNvSpPr>
              <p:nvPr/>
            </p:nvSpPr>
            <p:spPr bwMode="auto">
              <a:xfrm>
                <a:off x="2699" y="2024"/>
                <a:ext cx="249" cy="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5" name="Rectangle 25"/>
            <p:cNvSpPr>
              <a:spLocks noChangeArrowheads="1"/>
            </p:cNvSpPr>
            <p:nvPr/>
          </p:nvSpPr>
          <p:spPr bwMode="auto">
            <a:xfrm>
              <a:off x="3542" y="2341"/>
              <a:ext cx="245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DEVELOPER-LED </a:t>
            </a:r>
            <a:r>
              <a:rPr lang="en-GB" dirty="0" smtClean="0"/>
              <a:t>OPTIONS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“Bricks First”</a:t>
            </a:r>
            <a:endParaRPr lang="en-GB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005064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ARE THESE TO BE REJECTED?</a:t>
            </a:r>
          </a:p>
          <a:p>
            <a:pPr eaLnBrk="1" hangingPunct="1"/>
            <a:r>
              <a:rPr lang="en-GB" dirty="0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20-2013_IM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2460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120-2010_IM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85293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MUCH MORE CONVENTIONAL APPROACH:</a:t>
            </a:r>
          </a:p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HIGH-SPEC LOW-ENERGY HOUSES WITH TRADITIONAL APPEARANCE AND AMBIENCE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G_08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013" cy="436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11" descr="IMG_08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050925"/>
            <a:ext cx="3529013" cy="264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4067175" y="26035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POUNDBURY, UK 1998-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7054850" y="1628775"/>
            <a:ext cx="208915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100+ dwellings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Developer-led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Peri-urban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High density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Neo-vernacular new-build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Good take-up</a:t>
            </a:r>
          </a:p>
        </p:txBody>
      </p:sp>
      <p:pic>
        <p:nvPicPr>
          <p:cNvPr id="29702" name="Picture 10" descr="IMG_08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509963"/>
            <a:ext cx="4464050" cy="334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IMG_084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1413"/>
            <a:ext cx="2382838" cy="3176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4" name="Group 14"/>
          <p:cNvGrpSpPr>
            <a:grpSpLocks/>
          </p:cNvGrpSpPr>
          <p:nvPr/>
        </p:nvGrpSpPr>
        <p:grpSpPr bwMode="auto">
          <a:xfrm>
            <a:off x="0" y="6354763"/>
            <a:ext cx="719138" cy="503237"/>
            <a:chOff x="2699" y="2024"/>
            <a:chExt cx="499" cy="366"/>
          </a:xfrm>
        </p:grpSpPr>
        <p:grpSp>
          <p:nvGrpSpPr>
            <p:cNvPr id="29705" name="Group 15"/>
            <p:cNvGrpSpPr>
              <a:grpSpLocks/>
            </p:cNvGrpSpPr>
            <p:nvPr/>
          </p:nvGrpSpPr>
          <p:grpSpPr bwMode="auto">
            <a:xfrm>
              <a:off x="2699" y="2024"/>
              <a:ext cx="499" cy="366"/>
              <a:chOff x="2699" y="2024"/>
              <a:chExt cx="499" cy="366"/>
            </a:xfrm>
          </p:grpSpPr>
          <p:sp>
            <p:nvSpPr>
              <p:cNvPr id="29707" name="Rectangle 16"/>
              <p:cNvSpPr>
                <a:spLocks noChangeArrowheads="1"/>
              </p:cNvSpPr>
              <p:nvPr/>
            </p:nvSpPr>
            <p:spPr bwMode="auto">
              <a:xfrm>
                <a:off x="2699" y="2028"/>
                <a:ext cx="499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8" name="Line 17"/>
              <p:cNvSpPr>
                <a:spLocks noChangeShapeType="1"/>
              </p:cNvSpPr>
              <p:nvPr/>
            </p:nvSpPr>
            <p:spPr bwMode="auto">
              <a:xfrm>
                <a:off x="2699" y="2209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09" name="Line 18"/>
              <p:cNvSpPr>
                <a:spLocks noChangeShapeType="1"/>
              </p:cNvSpPr>
              <p:nvPr/>
            </p:nvSpPr>
            <p:spPr bwMode="auto">
              <a:xfrm>
                <a:off x="2951" y="2024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10" name="Rectangle 19"/>
              <p:cNvSpPr>
                <a:spLocks noChangeArrowheads="1"/>
              </p:cNvSpPr>
              <p:nvPr/>
            </p:nvSpPr>
            <p:spPr bwMode="auto">
              <a:xfrm>
                <a:off x="2951" y="2028"/>
                <a:ext cx="247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6" name="Rectangle 20"/>
            <p:cNvSpPr>
              <a:spLocks noChangeArrowheads="1"/>
            </p:cNvSpPr>
            <p:nvPr/>
          </p:nvSpPr>
          <p:spPr bwMode="auto">
            <a:xfrm>
              <a:off x="2699" y="2205"/>
              <a:ext cx="249" cy="1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08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IMG_08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IMG_084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105150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227763" y="549275"/>
            <a:ext cx="27368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POUNDBURY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Style-conscious collective facilities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Few eco-features in individual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Where do they fit?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989138"/>
            <a:ext cx="8208962" cy="4210050"/>
          </a:xfrm>
        </p:spPr>
        <p:txBody>
          <a:bodyPr/>
          <a:lstStyle/>
          <a:p>
            <a:pPr eaLnBrk="1" hangingPunct="1"/>
            <a:r>
              <a:rPr lang="en-GB" smtClean="0"/>
              <a:t>Eco-technologies</a:t>
            </a:r>
          </a:p>
          <a:p>
            <a:pPr eaLnBrk="1" hangingPunct="1"/>
            <a:r>
              <a:rPr lang="en-GB" smtClean="0"/>
              <a:t>Eco-buildings</a:t>
            </a:r>
          </a:p>
          <a:p>
            <a:pPr eaLnBrk="1" hangingPunct="1"/>
            <a:r>
              <a:rPr lang="en-GB" smtClean="0">
                <a:solidFill>
                  <a:srgbClr val="F62502"/>
                </a:solidFill>
              </a:rPr>
              <a:t>Eco-settlements/neighbourhoods/villages</a:t>
            </a:r>
          </a:p>
          <a:p>
            <a:pPr eaLnBrk="1" hangingPunct="1"/>
            <a:r>
              <a:rPr lang="en-GB" smtClean="0"/>
              <a:t>Eco-towns/cities</a:t>
            </a:r>
          </a:p>
          <a:p>
            <a:pPr eaLnBrk="1" hangingPunct="1"/>
            <a:r>
              <a:rPr lang="en-GB" smtClean="0"/>
              <a:t>Eco-nations</a:t>
            </a:r>
          </a:p>
          <a:p>
            <a:pPr eaLnBrk="1" hangingPunct="1"/>
            <a:r>
              <a:rPr lang="en-GB" smtClean="0"/>
              <a:t>Eco-planet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Swales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7950"/>
            <a:ext cx="4572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villagehomes2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ike pa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903663"/>
            <a:ext cx="4716462" cy="295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327650" y="0"/>
            <a:ext cx="381635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VILLAGE HOMES, USA 1986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Suburban location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Commercial development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220 dwellings, new build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High density by expected standards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High proportion of common space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Passive solar layout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Vehicles discouraged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Innovative drainage arrangements</a:t>
            </a:r>
          </a:p>
        </p:txBody>
      </p:sp>
      <p:grpSp>
        <p:nvGrpSpPr>
          <p:cNvPr id="31750" name="Group 9"/>
          <p:cNvGrpSpPr>
            <a:grpSpLocks/>
          </p:cNvGrpSpPr>
          <p:nvPr/>
        </p:nvGrpSpPr>
        <p:grpSpPr bwMode="auto">
          <a:xfrm>
            <a:off x="0" y="6353175"/>
            <a:ext cx="647700" cy="504825"/>
            <a:chOff x="2699" y="2024"/>
            <a:chExt cx="499" cy="366"/>
          </a:xfrm>
        </p:grpSpPr>
        <p:grpSp>
          <p:nvGrpSpPr>
            <p:cNvPr id="31752" name="Group 10"/>
            <p:cNvGrpSpPr>
              <a:grpSpLocks/>
            </p:cNvGrpSpPr>
            <p:nvPr/>
          </p:nvGrpSpPr>
          <p:grpSpPr bwMode="auto">
            <a:xfrm>
              <a:off x="2699" y="2024"/>
              <a:ext cx="499" cy="366"/>
              <a:chOff x="2699" y="2024"/>
              <a:chExt cx="499" cy="366"/>
            </a:xfrm>
          </p:grpSpPr>
          <p:sp>
            <p:nvSpPr>
              <p:cNvPr id="31754" name="Rectangle 11"/>
              <p:cNvSpPr>
                <a:spLocks noChangeArrowheads="1"/>
              </p:cNvSpPr>
              <p:nvPr/>
            </p:nvSpPr>
            <p:spPr bwMode="auto">
              <a:xfrm>
                <a:off x="2699" y="2028"/>
                <a:ext cx="499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5" name="Line 12"/>
              <p:cNvSpPr>
                <a:spLocks noChangeShapeType="1"/>
              </p:cNvSpPr>
              <p:nvPr/>
            </p:nvSpPr>
            <p:spPr bwMode="auto">
              <a:xfrm>
                <a:off x="2699" y="2209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6" name="Line 13"/>
              <p:cNvSpPr>
                <a:spLocks noChangeShapeType="1"/>
              </p:cNvSpPr>
              <p:nvPr/>
            </p:nvSpPr>
            <p:spPr bwMode="auto">
              <a:xfrm>
                <a:off x="2951" y="2024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7" name="Rectangle 14"/>
              <p:cNvSpPr>
                <a:spLocks noChangeArrowheads="1"/>
              </p:cNvSpPr>
              <p:nvPr/>
            </p:nvSpPr>
            <p:spPr bwMode="auto">
              <a:xfrm>
                <a:off x="2951" y="2028"/>
                <a:ext cx="247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3" name="Rectangle 15"/>
            <p:cNvSpPr>
              <a:spLocks noChangeArrowheads="1"/>
            </p:cNvSpPr>
            <p:nvPr/>
          </p:nvSpPr>
          <p:spPr bwMode="auto">
            <a:xfrm>
              <a:off x="2699" y="2205"/>
              <a:ext cx="249" cy="1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1" name="Picture 5" descr="Section drain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5219700" cy="104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Genera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4763"/>
            <a:ext cx="4500563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eco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908425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4751388" y="260350"/>
            <a:ext cx="4392612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ECOLONIA, The Netherlands 1990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100 dwellings, new build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Developer-led, local authority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9 different house designs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Landscaped grounds, public space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Many environmental features</a:t>
            </a:r>
          </a:p>
        </p:txBody>
      </p:sp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0" y="6354763"/>
            <a:ext cx="720725" cy="503237"/>
            <a:chOff x="2699" y="2024"/>
            <a:chExt cx="499" cy="366"/>
          </a:xfrm>
        </p:grpSpPr>
        <p:grpSp>
          <p:nvGrpSpPr>
            <p:cNvPr id="32776" name="Group 10"/>
            <p:cNvGrpSpPr>
              <a:grpSpLocks/>
            </p:cNvGrpSpPr>
            <p:nvPr/>
          </p:nvGrpSpPr>
          <p:grpSpPr bwMode="auto">
            <a:xfrm>
              <a:off x="2699" y="2024"/>
              <a:ext cx="499" cy="366"/>
              <a:chOff x="2699" y="2024"/>
              <a:chExt cx="499" cy="366"/>
            </a:xfrm>
          </p:grpSpPr>
          <p:sp>
            <p:nvSpPr>
              <p:cNvPr id="32778" name="Rectangle 11"/>
              <p:cNvSpPr>
                <a:spLocks noChangeArrowheads="1"/>
              </p:cNvSpPr>
              <p:nvPr/>
            </p:nvSpPr>
            <p:spPr bwMode="auto">
              <a:xfrm>
                <a:off x="2699" y="2028"/>
                <a:ext cx="499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" name="Line 12"/>
              <p:cNvSpPr>
                <a:spLocks noChangeShapeType="1"/>
              </p:cNvSpPr>
              <p:nvPr/>
            </p:nvSpPr>
            <p:spPr bwMode="auto">
              <a:xfrm>
                <a:off x="2699" y="2209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0" name="Line 13"/>
              <p:cNvSpPr>
                <a:spLocks noChangeShapeType="1"/>
              </p:cNvSpPr>
              <p:nvPr/>
            </p:nvSpPr>
            <p:spPr bwMode="auto">
              <a:xfrm>
                <a:off x="2951" y="2024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1" name="Rectangle 14"/>
              <p:cNvSpPr>
                <a:spLocks noChangeArrowheads="1"/>
              </p:cNvSpPr>
              <p:nvPr/>
            </p:nvSpPr>
            <p:spPr bwMode="auto">
              <a:xfrm>
                <a:off x="2951" y="2028"/>
                <a:ext cx="247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7" name="Rectangle 15"/>
            <p:cNvSpPr>
              <a:spLocks noChangeArrowheads="1"/>
            </p:cNvSpPr>
            <p:nvPr/>
          </p:nvSpPr>
          <p:spPr bwMode="auto">
            <a:xfrm>
              <a:off x="2699" y="2205"/>
              <a:ext cx="249" cy="1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75" name="Picture 6" descr="Sketch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2124075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076825" y="260350"/>
            <a:ext cx="3816350" cy="61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WINTLES, UK 2004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Peri-urban location in small rural town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Developer-led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New-build, neo-vernacular styles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Pedestrianised centre, no garages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Quasi-random layout in clusters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Common space among buildings, but more for allotments, woods and recreation in an adjacent area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Includes proportion of social housing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Acknowledged debt to </a:t>
            </a:r>
            <a:r>
              <a:rPr lang="en-GB" i="1">
                <a:solidFill>
                  <a:schemeClr val="bg1"/>
                </a:solidFill>
              </a:rPr>
              <a:t>A Pattern Language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Extra costs (&gt;10%) mitigated by ‘wow factor’ 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No architect!</a:t>
            </a:r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0" y="6354763"/>
            <a:ext cx="647700" cy="503237"/>
            <a:chOff x="2699" y="2024"/>
            <a:chExt cx="499" cy="366"/>
          </a:xfrm>
        </p:grpSpPr>
        <p:grpSp>
          <p:nvGrpSpPr>
            <p:cNvPr id="33797" name="Group 7"/>
            <p:cNvGrpSpPr>
              <a:grpSpLocks/>
            </p:cNvGrpSpPr>
            <p:nvPr/>
          </p:nvGrpSpPr>
          <p:grpSpPr bwMode="auto">
            <a:xfrm>
              <a:off x="2699" y="2024"/>
              <a:ext cx="499" cy="366"/>
              <a:chOff x="2699" y="2024"/>
              <a:chExt cx="499" cy="366"/>
            </a:xfrm>
          </p:grpSpPr>
          <p:grpSp>
            <p:nvGrpSpPr>
              <p:cNvPr id="33799" name="Group 8"/>
              <p:cNvGrpSpPr>
                <a:grpSpLocks/>
              </p:cNvGrpSpPr>
              <p:nvPr/>
            </p:nvGrpSpPr>
            <p:grpSpPr bwMode="auto">
              <a:xfrm>
                <a:off x="2699" y="2024"/>
                <a:ext cx="499" cy="366"/>
                <a:chOff x="2699" y="2024"/>
                <a:chExt cx="499" cy="366"/>
              </a:xfrm>
            </p:grpSpPr>
            <p:sp>
              <p:nvSpPr>
                <p:cNvPr id="33801" name="Rectangle 9"/>
                <p:cNvSpPr>
                  <a:spLocks noChangeArrowheads="1"/>
                </p:cNvSpPr>
                <p:nvPr/>
              </p:nvSpPr>
              <p:spPr bwMode="auto">
                <a:xfrm>
                  <a:off x="2699" y="2028"/>
                  <a:ext cx="499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auto">
                <a:xfrm>
                  <a:off x="2699" y="220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auto">
                <a:xfrm>
                  <a:off x="2951" y="2024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04" name="Rectangle 12"/>
                <p:cNvSpPr>
                  <a:spLocks noChangeArrowheads="1"/>
                </p:cNvSpPr>
                <p:nvPr/>
              </p:nvSpPr>
              <p:spPr bwMode="auto">
                <a:xfrm>
                  <a:off x="2951" y="2028"/>
                  <a:ext cx="24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00" name="Rectangle 13"/>
              <p:cNvSpPr>
                <a:spLocks noChangeArrowheads="1"/>
              </p:cNvSpPr>
              <p:nvPr/>
            </p:nvSpPr>
            <p:spPr bwMode="auto">
              <a:xfrm>
                <a:off x="2699" y="2205"/>
                <a:ext cx="249" cy="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8" name="Rectangle 14"/>
            <p:cNvSpPr>
              <a:spLocks noChangeArrowheads="1"/>
            </p:cNvSpPr>
            <p:nvPr/>
          </p:nvSpPr>
          <p:spPr bwMode="auto">
            <a:xfrm>
              <a:off x="2951" y="2205"/>
              <a:ext cx="247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icture 0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1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Picture 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841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Picture 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811713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Picture 0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284663" y="2276475"/>
            <a:ext cx="15113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Non-eco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wow-factors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767513" y="2492375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Eco non-wow factors</a:t>
            </a: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284663" y="765175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WINTLES</a:t>
            </a:r>
          </a:p>
        </p:txBody>
      </p:sp>
      <p:pic>
        <p:nvPicPr>
          <p:cNvPr id="34825" name="Picture 12" descr="insid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2614613" cy="195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3" descr="Picture 01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2997200"/>
            <a:ext cx="25082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icture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1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Picture 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38538"/>
            <a:ext cx="442753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Picture 0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47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364163" y="620713"/>
            <a:ext cx="302418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WINTLES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Generous windows, rooflights and conservatories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Roofspace always used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Choices for variable vertical and horizontal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icture 0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3203575" cy="24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Picture 0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63722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Picture 0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973388"/>
            <a:ext cx="594042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Picture 03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4103688" cy="307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0" y="2420938"/>
            <a:ext cx="27003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WINTLES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Clustered layout and distinctive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icture 022"/>
          <p:cNvPicPr>
            <a:picLocks noChangeAspect="1" noChangeArrowheads="1"/>
          </p:cNvPicPr>
          <p:nvPr/>
        </p:nvPicPr>
        <p:blipFill>
          <a:blip r:embed="rId2" cstate="screen">
            <a:lum bright="1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6877050" y="4868863"/>
            <a:ext cx="792163" cy="581025"/>
            <a:chOff x="2699" y="2024"/>
            <a:chExt cx="499" cy="366"/>
          </a:xfrm>
        </p:grpSpPr>
        <p:grpSp>
          <p:nvGrpSpPr>
            <p:cNvPr id="37893" name="Group 6"/>
            <p:cNvGrpSpPr>
              <a:grpSpLocks/>
            </p:cNvGrpSpPr>
            <p:nvPr/>
          </p:nvGrpSpPr>
          <p:grpSpPr bwMode="auto">
            <a:xfrm>
              <a:off x="2699" y="2024"/>
              <a:ext cx="499" cy="366"/>
              <a:chOff x="2699" y="2024"/>
              <a:chExt cx="499" cy="366"/>
            </a:xfrm>
          </p:grpSpPr>
          <p:grpSp>
            <p:nvGrpSpPr>
              <p:cNvPr id="37895" name="Group 7"/>
              <p:cNvGrpSpPr>
                <a:grpSpLocks/>
              </p:cNvGrpSpPr>
              <p:nvPr/>
            </p:nvGrpSpPr>
            <p:grpSpPr bwMode="auto">
              <a:xfrm>
                <a:off x="2699" y="2024"/>
                <a:ext cx="499" cy="366"/>
                <a:chOff x="2699" y="2024"/>
                <a:chExt cx="499" cy="366"/>
              </a:xfrm>
            </p:grpSpPr>
            <p:sp>
              <p:nvSpPr>
                <p:cNvPr id="37897" name="Rectangle 8"/>
                <p:cNvSpPr>
                  <a:spLocks noChangeArrowheads="1"/>
                </p:cNvSpPr>
                <p:nvPr/>
              </p:nvSpPr>
              <p:spPr bwMode="auto">
                <a:xfrm>
                  <a:off x="2699" y="2028"/>
                  <a:ext cx="499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98" name="Line 9"/>
                <p:cNvSpPr>
                  <a:spLocks noChangeShapeType="1"/>
                </p:cNvSpPr>
                <p:nvPr/>
              </p:nvSpPr>
              <p:spPr bwMode="auto">
                <a:xfrm>
                  <a:off x="2699" y="220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899" name="Line 10"/>
                <p:cNvSpPr>
                  <a:spLocks noChangeShapeType="1"/>
                </p:cNvSpPr>
                <p:nvPr/>
              </p:nvSpPr>
              <p:spPr bwMode="auto">
                <a:xfrm>
                  <a:off x="2951" y="2024"/>
                  <a:ext cx="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0" name="Rectangle 11"/>
                <p:cNvSpPr>
                  <a:spLocks noChangeArrowheads="1"/>
                </p:cNvSpPr>
                <p:nvPr/>
              </p:nvSpPr>
              <p:spPr bwMode="auto">
                <a:xfrm>
                  <a:off x="2951" y="2028"/>
                  <a:ext cx="24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896" name="Rectangle 12"/>
              <p:cNvSpPr>
                <a:spLocks noChangeArrowheads="1"/>
              </p:cNvSpPr>
              <p:nvPr/>
            </p:nvSpPr>
            <p:spPr bwMode="auto">
              <a:xfrm>
                <a:off x="2699" y="2205"/>
                <a:ext cx="249" cy="1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4" name="Rectangle 13"/>
            <p:cNvSpPr>
              <a:spLocks noChangeArrowheads="1"/>
            </p:cNvSpPr>
            <p:nvPr/>
          </p:nvSpPr>
          <p:spPr bwMode="auto">
            <a:xfrm>
              <a:off x="2951" y="2205"/>
              <a:ext cx="247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2" name="Text Box 14"/>
          <p:cNvSpPr txBox="1">
            <a:spLocks noChangeArrowheads="1"/>
          </p:cNvSpPr>
          <p:nvPr/>
        </p:nvSpPr>
        <p:spPr bwMode="auto">
          <a:xfrm>
            <a:off x="5651500" y="5084763"/>
            <a:ext cx="18732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BedZED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Another 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March visit 0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March visit 0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479675"/>
            <a:ext cx="5832475" cy="4378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7" descr="north e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84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7308850" y="3644900"/>
            <a:ext cx="1655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Striking appearance deriving from true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March visit 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4356100" cy="326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7" descr="sunspa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418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5" descr="March visit 0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4787900" cy="3105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6300788" y="549275"/>
            <a:ext cx="2016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Passive solar features using whole-elevation sunspace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March visit 0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00" y="3243263"/>
            <a:ext cx="56896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chp gasifi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06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5651500" y="260350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Eco-features maintained on behalf of the residents</a:t>
            </a: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4427538" y="6491288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Living machine wastewater treatment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0" y="3357563"/>
            <a:ext cx="3960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Wood-fuelled CHP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ENVIRONMENTAL FEATURES</a:t>
            </a:r>
            <a:br>
              <a:rPr lang="en-GB" sz="3600" smtClean="0"/>
            </a:br>
            <a:r>
              <a:rPr lang="en-GB" sz="3600" smtClean="0"/>
              <a:t>Two kinds, important to distinguish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65400"/>
            <a:ext cx="8291513" cy="3560763"/>
          </a:xfrm>
        </p:spPr>
        <p:txBody>
          <a:bodyPr/>
          <a:lstStyle/>
          <a:p>
            <a:pPr eaLnBrk="1" hangingPunct="1"/>
            <a:r>
              <a:rPr lang="en-GB" sz="2800" smtClean="0"/>
              <a:t>Ones that benefit occupants directly</a:t>
            </a:r>
          </a:p>
          <a:p>
            <a:pPr lvl="1" eaLnBrk="1" hangingPunct="1"/>
            <a:endParaRPr lang="en-GB" sz="2400" smtClean="0"/>
          </a:p>
          <a:p>
            <a:pPr eaLnBrk="1" hangingPunct="1"/>
            <a:r>
              <a:rPr lang="en-GB" sz="2800" smtClean="0"/>
              <a:t>Ones that merely save the planet, possibly at some apparent cost to occupants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39750" y="541338"/>
          <a:ext cx="5540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1338"/>
                        <a:ext cx="5540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March visit 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cars at bz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2495550"/>
            <a:ext cx="7416800" cy="436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500563" y="1916113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Eco-features involving resident behaviour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097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Eye-level meters in kitchen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767513" y="6308725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Electric vehicles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2987675" y="4581525"/>
            <a:ext cx="259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Car-share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March visit 0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 descr="March visit 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4427538" y="333375"/>
            <a:ext cx="410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Studios/workshops/live-work spaces to offset extra building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oofgard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March visit 0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403475"/>
            <a:ext cx="6156325" cy="4454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5435600" y="62071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Small private gardens and public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CONCLUSIONS?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is doing better in environmental terms….</a:t>
            </a:r>
          </a:p>
          <a:p>
            <a:pPr lvl="1"/>
            <a:r>
              <a:rPr lang="en-GB" dirty="0" smtClean="0"/>
              <a:t>People first  ?   or</a:t>
            </a:r>
          </a:p>
          <a:p>
            <a:pPr lvl="1"/>
            <a:r>
              <a:rPr lang="en-GB" dirty="0" smtClean="0"/>
              <a:t>Bricks first   ?</a:t>
            </a:r>
            <a:endParaRPr lang="en-GB" dirty="0"/>
          </a:p>
          <a:p>
            <a:r>
              <a:rPr lang="en-GB" dirty="0" smtClean="0"/>
              <a:t>At this point we meet the large-scale city planning system coming the other way…</a:t>
            </a:r>
          </a:p>
          <a:p>
            <a:r>
              <a:rPr lang="en-GB" dirty="0" smtClean="0"/>
              <a:t>With principles like ‘New Urbanism’ and ‘The Freiburg Consensus’</a:t>
            </a:r>
          </a:p>
          <a:p>
            <a:r>
              <a:rPr lang="en-GB" dirty="0" smtClean="0"/>
              <a:t>Is top-down or bottom up better?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THE ‘FREIBURG CONSENSUS’</a:t>
            </a:r>
            <a:br>
              <a:rPr lang="en-GB" sz="4000" dirty="0" smtClean="0"/>
            </a:br>
            <a:r>
              <a:rPr lang="en-GB" sz="2800" dirty="0" smtClean="0"/>
              <a:t>1995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Heterogeneous social composition</a:t>
            </a:r>
            <a:r>
              <a:rPr lang="en-GB" sz="2000" dirty="0" smtClean="0"/>
              <a:t> with special attention to the needs of children, elderly and low-income groups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A pedestrian-dominated public realm</a:t>
            </a:r>
            <a:r>
              <a:rPr lang="en-GB" sz="2000" dirty="0" smtClean="0"/>
              <a:t> to provide an attractive human-scale environment and facilitate ‘good social life’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Diversity of use</a:t>
            </a:r>
            <a:r>
              <a:rPr lang="en-GB" sz="2000" dirty="0" smtClean="0">
                <a:cs typeface="Arial" pitchFamily="34" charset="0"/>
              </a:rPr>
              <a:t>—</a:t>
            </a:r>
            <a:r>
              <a:rPr lang="en-GB" sz="2000" dirty="0" smtClean="0"/>
              <a:t>housing, work, shopping, civic, cultural and health facilities</a:t>
            </a:r>
            <a:r>
              <a:rPr lang="en-GB" sz="2000" dirty="0" smtClean="0">
                <a:cs typeface="Arial" pitchFamily="34" charset="0"/>
              </a:rPr>
              <a:t>—in a fine-textured, compact, low-rise urban fabric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Active and frequent participation of all segments of the population</a:t>
            </a:r>
            <a:r>
              <a:rPr lang="en-GB" sz="2000" dirty="0" smtClean="0"/>
              <a:t> in planning and design of the area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Architectural identity that is rooted in the collective memory of the region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Pedestrian, bicycle and public transport networks</a:t>
            </a:r>
            <a:r>
              <a:rPr lang="en-GB" sz="2000" dirty="0" smtClean="0"/>
              <a:t> within the neighbourhood and linking to the city as a whole, discouraging automobile use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Ecologically responsible development principles</a:t>
            </a:r>
            <a:r>
              <a:rPr lang="en-GB" sz="2000" dirty="0" smtClean="0"/>
              <a:t> cutting energy use and pollution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067175" y="5661025"/>
          <a:ext cx="8429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661025"/>
                        <a:ext cx="84296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ECO-FEATURES THAT BENEFIT OCCUPANTS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2400" smtClean="0"/>
              <a:t>(an active area of debate)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Class 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		</a:t>
            </a:r>
            <a:r>
              <a:rPr lang="en-GB" sz="1800" u="sng" smtClean="0"/>
              <a:t>that occupants recognise, appreciate, and will readily pay for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Conservatory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Special glazing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Wood stove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Pond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Advanced taps and sanitary fittings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Solar water heating?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Class II: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		</a:t>
            </a:r>
            <a:r>
              <a:rPr lang="en-GB" sz="1800" u="sng" smtClean="0"/>
              <a:t>that occupants might not respond to without prompting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Solar water-heating?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Low allergen furnishings, paints and varnishes?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Condensing boilers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Radon control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High insulation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Car-share systems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Good public transport links</a:t>
            </a:r>
            <a:r>
              <a:rPr lang="en-GB" sz="1200" smtClean="0"/>
              <a:t>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0825" y="549275"/>
          <a:ext cx="4841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9275"/>
                        <a:ext cx="4841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Hard-to-sell eco-factors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2060575"/>
            <a:ext cx="6048375" cy="4525963"/>
          </a:xfrm>
        </p:spPr>
        <p:txBody>
          <a:bodyPr/>
          <a:lstStyle/>
          <a:p>
            <a:pPr eaLnBrk="1" hangingPunct="1"/>
            <a:r>
              <a:rPr lang="en-GB" sz="2200" smtClean="0"/>
              <a:t>Low-carbon materials</a:t>
            </a:r>
          </a:p>
          <a:p>
            <a:pPr eaLnBrk="1" hangingPunct="1"/>
            <a:r>
              <a:rPr lang="en-GB" sz="2200" smtClean="0"/>
              <a:t>Recycled insulation materials</a:t>
            </a:r>
          </a:p>
          <a:p>
            <a:pPr eaLnBrk="1" hangingPunct="1"/>
            <a:r>
              <a:rPr lang="en-GB" sz="2200" smtClean="0"/>
              <a:t>Photovoltaics</a:t>
            </a:r>
          </a:p>
          <a:p>
            <a:pPr eaLnBrk="1" hangingPunct="1"/>
            <a:r>
              <a:rPr lang="en-GB" sz="2200" smtClean="0"/>
              <a:t>FSC timber certification </a:t>
            </a:r>
          </a:p>
          <a:p>
            <a:pPr eaLnBrk="1" hangingPunct="1"/>
            <a:r>
              <a:rPr lang="en-GB" sz="2200" smtClean="0"/>
              <a:t>Porous surfaces for rain infiltration</a:t>
            </a:r>
          </a:p>
          <a:p>
            <a:pPr eaLnBrk="1" hangingPunct="1"/>
            <a:r>
              <a:rPr lang="en-GB" sz="2200" smtClean="0"/>
              <a:t>Restrictions on private vehicles </a:t>
            </a:r>
          </a:p>
          <a:p>
            <a:pPr eaLnBrk="1" hangingPunct="1"/>
            <a:r>
              <a:rPr lang="en-GB" sz="2200" smtClean="0"/>
              <a:t>Waterless toilets</a:t>
            </a:r>
          </a:p>
          <a:p>
            <a:pPr eaLnBrk="1" hangingPunct="1"/>
            <a:r>
              <a:rPr lang="en-GB" sz="2200" smtClean="0"/>
              <a:t>Shared facilities</a:t>
            </a:r>
          </a:p>
          <a:p>
            <a:pPr lvl="1" eaLnBrk="1" hangingPunct="1"/>
            <a:endParaRPr lang="en-GB" sz="2200" smtClean="0"/>
          </a:p>
          <a:p>
            <a:pPr lvl="1" eaLnBrk="1" hangingPunct="1"/>
            <a:endParaRPr lang="en-GB" sz="2400" smtClean="0"/>
          </a:p>
          <a:p>
            <a:pPr lvl="1" eaLnBrk="1" hangingPunct="1"/>
            <a:endParaRPr lang="en-GB" sz="2400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71550" y="549275"/>
          <a:ext cx="555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9275"/>
                        <a:ext cx="555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301037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THIS MAKES A DIFFERENCE TO THE ENVIRONMENTAL FEATURES OF AN ECOVILLAGE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32038"/>
            <a:ext cx="7777162" cy="3402012"/>
          </a:xfrm>
        </p:spPr>
        <p:txBody>
          <a:bodyPr/>
          <a:lstStyle/>
          <a:p>
            <a:pPr eaLnBrk="1" hangingPunct="1"/>
            <a:r>
              <a:rPr lang="en-GB" sz="2800" smtClean="0"/>
              <a:t>A highly motivated ideological group can take on ‘costly’ ‘world-saving’ measures</a:t>
            </a:r>
          </a:p>
          <a:p>
            <a:pPr eaLnBrk="1" hangingPunct="1"/>
            <a:r>
              <a:rPr lang="en-GB" sz="2800" smtClean="0"/>
              <a:t>But obviously this is more difficult for local authority or commercial developers to impose on occupants</a:t>
            </a:r>
          </a:p>
          <a:p>
            <a:pPr eaLnBrk="1" hangingPunct="1"/>
            <a:r>
              <a:rPr lang="en-GB" sz="2800" smtClean="0"/>
              <a:t>…with obvious implications for mainstreaming eco-settlements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95288" y="333375"/>
          <a:ext cx="476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4762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WHO’S DRIVING?</a:t>
            </a:r>
          </a:p>
        </p:txBody>
      </p:sp>
      <p:graphicFrame>
        <p:nvGraphicFramePr>
          <p:cNvPr id="28785" name="Group 11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6276"/>
        </p:xfrm>
        <a:graphic>
          <a:graphicData uri="http://schemas.openxmlformats.org/drawingml/2006/table">
            <a:tbl>
              <a:tblPr/>
              <a:tblGrid>
                <a:gridCol w="946150"/>
                <a:gridCol w="2160588"/>
                <a:gridCol w="1223962"/>
                <a:gridCol w="1008063"/>
                <a:gridCol w="1439862"/>
                <a:gridCol w="1450975"/>
              </a:tblGrid>
              <a:tr h="75565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STAGES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278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IMPLE-MENT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OF OCCUPANT INVOLVEMENT</a:t>
                      </a:r>
                    </a:p>
                  </a:txBody>
                  <a:tcPr marL="18000" marR="18000" marT="18000" marB="1800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 HELP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Occupants control the project and do it themselves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40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PARTNERSHIP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and decision-making shared between developer and occupants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24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Developers seek opinions and feedback from occupants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5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Developer initiates, with information to occupants where appropriate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73" name="Object 120"/>
          <p:cNvGraphicFramePr>
            <a:graphicFrameLocks noChangeAspect="1"/>
          </p:cNvGraphicFramePr>
          <p:nvPr/>
        </p:nvGraphicFramePr>
        <p:xfrm>
          <a:off x="1547813" y="620713"/>
          <a:ext cx="476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620713"/>
                        <a:ext cx="4762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62" name="Group 74"/>
          <p:cNvGraphicFramePr>
            <a:graphicFrameLocks noGrp="1"/>
          </p:cNvGraphicFramePr>
          <p:nvPr>
            <p:ph/>
          </p:nvPr>
        </p:nvGraphicFramePr>
        <p:xfrm>
          <a:off x="250825" y="620713"/>
          <a:ext cx="8589963" cy="5637211"/>
        </p:xfrm>
        <a:graphic>
          <a:graphicData uri="http://schemas.openxmlformats.org/drawingml/2006/table">
            <a:tbl>
              <a:tblPr/>
              <a:tblGrid>
                <a:gridCol w="2089150"/>
                <a:gridCol w="3311525"/>
                <a:gridCol w="3189288"/>
              </a:tblGrid>
              <a:tr h="1512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ECO-MEASURES WITH MATERIAL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ECO-MEASURES WITHOUT MATERIAL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OCCUPANT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Communities with social/cultural/spiritual aims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Co-housing schemes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Ideological ecovillages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5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DEVELOPER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Varied partial responses to the sustainability agenda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2502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4" name="Object 73"/>
          <p:cNvGraphicFramePr>
            <a:graphicFrameLocks noChangeAspect="1"/>
          </p:cNvGraphicFramePr>
          <p:nvPr/>
        </p:nvGraphicFramePr>
        <p:xfrm>
          <a:off x="755650" y="908050"/>
          <a:ext cx="936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Photo Editor Photo" r:id="rId3" imgW="2104762" imgH="2048161" progId="MSPhotoEd.3">
                  <p:embed/>
                </p:oleObj>
              </mc:Choice>
              <mc:Fallback>
                <p:oleObj name="Photo Editor Photo" r:id="rId3" imgW="2104762" imgH="2048161" progId="MSPhotoEd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99"/>
                          </a:clrFrom>
                          <a:clrTo>
                            <a:srgbClr val="000099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9366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940</Words>
  <Application>Microsoft Office PowerPoint</Application>
  <PresentationFormat>On-screen Show (4:3)</PresentationFormat>
  <Paragraphs>236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Comic Sans MS</vt:lpstr>
      <vt:lpstr>Default Design</vt:lpstr>
      <vt:lpstr>2_Default Design</vt:lpstr>
      <vt:lpstr>Microsoft Photo Editor 3.0 Photo</vt:lpstr>
      <vt:lpstr>ECOVILLAGES WHAT? WHERE? HOW?</vt:lpstr>
      <vt:lpstr>WHAT IS AN ECOVILLAGE NOW?</vt:lpstr>
      <vt:lpstr>Where do they fit?</vt:lpstr>
      <vt:lpstr>ENVIRONMENTAL FEATURES Two kinds, important to distinguish</vt:lpstr>
      <vt:lpstr>ECO-FEATURES THAT BENEFIT OCCUPANTS  (an active area of debate)</vt:lpstr>
      <vt:lpstr>Hard-to-sell eco-factors</vt:lpstr>
      <vt:lpstr>THIS MAKES A DIFFERENCE TO THE ENVIRONMENTAL FEATURES OF AN ECOVILLAGE</vt:lpstr>
      <vt:lpstr>WHO’S DRIVING?</vt:lpstr>
      <vt:lpstr>PowerPoint Presentation</vt:lpstr>
      <vt:lpstr>PowerPoint Presentation</vt:lpstr>
      <vt:lpstr>Some examples of ideological, community-controlled ecovillages  “People First”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DEVELOPER-LED OPTIONS  “Bricks First”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CONCLUSIONS?</vt:lpstr>
      <vt:lpstr>THE ‘FREIBURG CONSENSUS’ 1995</vt:lpstr>
    </vt:vector>
  </TitlesOfParts>
  <Company>Centre for Alternative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ECOVILLAGES WHAT?WHERE?HOW?</dc:title>
  <dc:creator>Peter Harper</dc:creator>
  <cp:lastModifiedBy>Peter Harper</cp:lastModifiedBy>
  <cp:revision>34</cp:revision>
  <dcterms:created xsi:type="dcterms:W3CDTF">2004-03-26T14:06:06Z</dcterms:created>
  <dcterms:modified xsi:type="dcterms:W3CDTF">2014-11-02T12:08:16Z</dcterms:modified>
</cp:coreProperties>
</file>