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9" r:id="rId5"/>
  </p:sldMasterIdLst>
  <p:notesMasterIdLst>
    <p:notesMasterId r:id="rId38"/>
  </p:notesMasterIdLst>
  <p:sldIdLst>
    <p:sldId id="258" r:id="rId6"/>
    <p:sldId id="259" r:id="rId7"/>
    <p:sldId id="306" r:id="rId8"/>
    <p:sldId id="311" r:id="rId9"/>
    <p:sldId id="307" r:id="rId10"/>
    <p:sldId id="312" r:id="rId11"/>
    <p:sldId id="301" r:id="rId12"/>
    <p:sldId id="273" r:id="rId13"/>
    <p:sldId id="313" r:id="rId14"/>
    <p:sldId id="310" r:id="rId15"/>
    <p:sldId id="302" r:id="rId16"/>
    <p:sldId id="309" r:id="rId17"/>
    <p:sldId id="300" r:id="rId18"/>
    <p:sldId id="305" r:id="rId19"/>
    <p:sldId id="262" r:id="rId20"/>
    <p:sldId id="263" r:id="rId21"/>
    <p:sldId id="264" r:id="rId22"/>
    <p:sldId id="265" r:id="rId23"/>
    <p:sldId id="257" r:id="rId24"/>
    <p:sldId id="267" r:id="rId25"/>
    <p:sldId id="268" r:id="rId26"/>
    <p:sldId id="256" r:id="rId27"/>
    <p:sldId id="314" r:id="rId28"/>
    <p:sldId id="283" r:id="rId29"/>
    <p:sldId id="282" r:id="rId30"/>
    <p:sldId id="281" r:id="rId31"/>
    <p:sldId id="288" r:id="rId32"/>
    <p:sldId id="293" r:id="rId33"/>
    <p:sldId id="304" r:id="rId34"/>
    <p:sldId id="303" r:id="rId35"/>
    <p:sldId id="298" r:id="rId36"/>
    <p:sldId id="29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1AD5E-C898-415A-8A37-CE1448D9B16F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36C62-1486-4C2A-8372-6FC912B87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32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1F7DF-D518-4CFA-91D5-C1E03FFC8F11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7BF7CDF-CC61-4594-B481-FB4E5E6765B5}" type="slidenum">
              <a:rPr lang="en-GB">
                <a:solidFill>
                  <a:prstClr val="black"/>
                </a:solidFill>
                <a:latin typeface="Trebuchet MS" pitchFamily="34" charset="0"/>
              </a:rPr>
              <a:pPr eaLnBrk="1" hangingPunct="1"/>
              <a:t>7</a:t>
            </a:fld>
            <a:endParaRPr lang="en-GB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36C62-1486-4C2A-8372-6FC912B871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1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BB463-023F-45AC-B84D-DB80D22B93F0}" type="slidenum">
              <a:rPr lang="en-GB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4C0E27-F82F-4C09-9B8E-3DA53835229A}" type="slidenum">
              <a:rPr lang="en-GB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GB"/>
              <a:t>AtEIC Entrance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61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35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84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7603E-C14E-4102-84FC-684301CC72C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1D2BF-B208-410D-A2AF-4D35B6494C2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0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AFEAF-DE61-4CA1-9355-CEEDEDED8D62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56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36B6B-7F65-4CE5-B613-42D67B77A5F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9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8F3A0-95BE-4F69-BFEB-6D53AF24F70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12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53A14-B3F9-4AA8-8829-AC9205FB74E6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97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8BB9F-EBB9-423B-8FEA-77B31D9E6C52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9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17AF5-8E96-4EAB-9031-4D67DB195E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406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0627D-5AD4-40AF-A9E0-E24177768DF1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2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63218-73AB-45CB-A77F-6B378BD8833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6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4D9EC-C899-4175-9283-C52AD7B467AC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98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DD2D4-47AE-4427-89F8-A9A2172593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54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20B23-AE85-4776-934A-648BFB8F3CA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36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C055D-F521-4DCB-A16C-772B99051B5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53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0431B-5A5B-4245-B253-BE463ED9705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67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B3C7-2ACE-4AFC-9327-51E58D2366B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48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75DBC-BD2B-4258-80D4-494F6ABB732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00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866B2-8861-47B0-BC3D-9C42F4F3F00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6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861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BD02D-AD03-42C5-92F5-6D24E1D08A1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2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2D114-5BC2-49A8-9372-82AB8D40DB4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10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681E8-74F3-4D36-AC50-0BF6595978F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59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5542B-FF0F-4C0B-AF92-00C468DCE11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80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80D71-26DA-44EA-B2A6-ED59D89FDB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40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B75D5-B4EE-48F3-93EA-E07CBAEF610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81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A4A2C-5EA3-4A1D-B9B5-C4CCC04EF1F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6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96E53-791C-400B-B8A6-04717D013CC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24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BD62F-1DCA-4C94-AE27-D453EB5ED0F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35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64F75-B10E-48B7-8481-41471B4EE7A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7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333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65CE-86EC-41F0-AEFC-8F85C3F57B0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19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FA61-90C0-4BE7-BF65-36C80E3BED3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63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8BD23-7F5D-44B5-965C-1370F06ABB9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32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B9FD-0990-4BB5-9ACA-75D74D57D5C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69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F0DF-6EC3-4212-9781-DE39EE65D53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73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063CD-3D41-4569-9300-AC164A482D8D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99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73D9C-EE55-4FB9-96A5-17DA059CD04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3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AF4FD-AE7F-492C-A5C7-C02F85750D9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55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CD36C-1923-420E-9C5D-4C960E0E388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1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3B3C5-3602-4C3D-9BD4-C877CFA67ED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2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49E97-FDA6-41B1-B147-3B3767B0CAE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63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63C72-FC6F-4E10-A6DF-DFA4EC0EAA9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2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DCBF3-438A-4187-B7C9-F369494C127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19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ED14C-05B2-4B13-ACB1-511657911C8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8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EDDFA-5497-44FE-97F6-B3412800BFE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08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82098-1F2E-41F6-BF6A-735A3129256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63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C2885-057C-4BC9-912F-4E94EBABC12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0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55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0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37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7F917-13A7-450E-BA18-A419B08E4A19}" type="datetimeFigureOut">
              <a:rPr lang="en-GB" smtClean="0"/>
              <a:t>02/11/2014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FC90F-C43C-40E2-915C-98DC9987B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72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2B4255-74AE-4031-BDE4-A899124D8CE9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80292E-A9F9-4BBE-AC2F-B8E48B0F742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481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E61961-2045-436F-85A3-D27ADD273F5E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5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FB6892-06F5-4919-979B-BED56F6E988D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9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0152"/>
          <p:cNvPicPr>
            <a:picLocks noChangeAspect="1" noChangeArrowheads="1"/>
          </p:cNvPicPr>
          <p:nvPr/>
        </p:nvPicPr>
        <p:blipFill>
          <a:blip r:embed="rId2" cstate="email">
            <a:lum bright="-18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1310903"/>
            <a:ext cx="4103688" cy="147002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Trebuchet MS" pitchFamily="34" charset="0"/>
              </a:rPr>
              <a:t>BUILDING ON </a:t>
            </a:r>
            <a:r>
              <a:rPr lang="en-GB" dirty="0" smtClean="0">
                <a:solidFill>
                  <a:schemeClr val="bg1"/>
                </a:solidFill>
                <a:latin typeface="Trebuchet MS" pitchFamily="34" charset="0"/>
              </a:rPr>
              <a:t>EXPERIENCE</a:t>
            </a:r>
            <a:br>
              <a:rPr lang="en-GB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30 years of </a:t>
            </a:r>
            <a:b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‘Alternative Technology’ </a:t>
            </a:r>
            <a:b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with a special emphasis on construction</a:t>
            </a:r>
            <a:endParaRPr lang="en-GB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99592" y="3933056"/>
            <a:ext cx="3096021" cy="7667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dirty="0">
                <a:solidFill>
                  <a:schemeClr val="bg1"/>
                </a:solidFill>
                <a:latin typeface="Trebuchet MS" pitchFamily="34" charset="0"/>
              </a:rPr>
              <a:t>Peter Harper</a:t>
            </a:r>
          </a:p>
          <a:p>
            <a:pPr>
              <a:lnSpc>
                <a:spcPct val="80000"/>
              </a:lnSpc>
            </a:pPr>
            <a:r>
              <a:rPr lang="en-GB" sz="2400" dirty="0" smtClean="0">
                <a:solidFill>
                  <a:schemeClr val="bg1"/>
                </a:solidFill>
                <a:latin typeface="Trebuchet MS" pitchFamily="34" charset="0"/>
              </a:rPr>
              <a:t>Centre for Alternative Technology</a:t>
            </a:r>
            <a:endParaRPr lang="en-GB" sz="24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story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5"/>
            <a:ext cx="9144000" cy="54006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sz="3200" dirty="0" smtClean="0">
                <a:solidFill>
                  <a:srgbClr val="FFFF00"/>
                </a:solidFill>
              </a:rPr>
              <a:t>MICRO-HYDRO: EXTREMELY RELIABLE, LASTED THE COURSE, COST-EFFECTIVE</a:t>
            </a:r>
            <a:br>
              <a:rPr lang="en-GB" sz="3200" dirty="0" smtClean="0">
                <a:solidFill>
                  <a:srgbClr val="FFFF00"/>
                </a:solidFill>
              </a:rPr>
            </a:br>
            <a:r>
              <a:rPr lang="en-GB" sz="2400" dirty="0" smtClean="0">
                <a:solidFill>
                  <a:srgbClr val="FFFF00"/>
                </a:solidFill>
              </a:rPr>
              <a:t>But invariably a special case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57200" y="4648200"/>
            <a:ext cx="3276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Century Gothic" pitchFamily="34" charset="0"/>
              </a:rPr>
              <a:t>Water-balanced funicular railway at CAT, Wales</a:t>
            </a:r>
          </a:p>
        </p:txBody>
      </p:sp>
      <p:pic>
        <p:nvPicPr>
          <p:cNvPr id="10243" name="Picture 3" descr="History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341" y="-747465"/>
            <a:ext cx="7218660" cy="543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MSD4-600 windturb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221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4961" y="2798242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rebuchet MS" pitchFamily="34" charset="0"/>
              </a:rPr>
              <a:t>Grid-linked wind turbine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240082" y="1255713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rebuchet MS" pitchFamily="34" charset="0"/>
              </a:rPr>
              <a:t>Photovoltaic roof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691680" y="332656"/>
            <a:ext cx="74168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4000" dirty="0" smtClean="0">
                <a:solidFill>
                  <a:srgbClr val="FFFF00"/>
                </a:solidFill>
                <a:latin typeface="Trebuchet MS" pitchFamily="34" charset="0"/>
              </a:rPr>
              <a:t>AUTOMATION IS A KEY FEATURE</a:t>
            </a:r>
            <a:endParaRPr lang="en-GB" sz="40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1" name="Picture 5" descr="C:\My Photos\CAT site\History 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369" y="2833795"/>
            <a:ext cx="5939632" cy="40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2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04800" y="3651250"/>
            <a:ext cx="1030288" cy="1284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7021513" y="1674813"/>
            <a:ext cx="1268412" cy="1660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6297613" y="3767138"/>
            <a:ext cx="1695450" cy="1147762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6235700" y="5241925"/>
            <a:ext cx="2233613" cy="9969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74713" y="1795463"/>
            <a:ext cx="1030287" cy="1312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954088" y="2006600"/>
            <a:ext cx="839787" cy="4683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>
                <a:latin typeface="Trebuchet MS" pitchFamily="34" charset="0"/>
              </a:rPr>
              <a:t>Restaurant</a:t>
            </a:r>
          </a:p>
          <a:p>
            <a:r>
              <a:rPr lang="en-GB" sz="1000" dirty="0">
                <a:latin typeface="Trebuchet MS" pitchFamily="34" charset="0"/>
              </a:rPr>
              <a:t>(30kW)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874713" y="1454150"/>
            <a:ext cx="536575" cy="341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1409700" y="1452563"/>
            <a:ext cx="479425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2184400" y="1804988"/>
            <a:ext cx="1030288" cy="1312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263775" y="2016125"/>
            <a:ext cx="839788" cy="4683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>
                <a:latin typeface="Trebuchet MS" pitchFamily="34" charset="0"/>
              </a:rPr>
              <a:t>Staff House and </a:t>
            </a:r>
            <a:r>
              <a:rPr lang="en-GB" sz="1000" dirty="0" err="1">
                <a:latin typeface="Trebuchet MS" pitchFamily="34" charset="0"/>
              </a:rPr>
              <a:t>Wates</a:t>
            </a:r>
            <a:endParaRPr lang="en-GB" sz="1000" dirty="0">
              <a:latin typeface="Trebuchet MS" pitchFamily="34" charset="0"/>
            </a:endParaRPr>
          </a:p>
          <a:p>
            <a:r>
              <a:rPr lang="en-GB" sz="1000" dirty="0">
                <a:latin typeface="Trebuchet MS" pitchFamily="34" charset="0"/>
              </a:rPr>
              <a:t>(12kW)</a:t>
            </a: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 flipV="1">
            <a:off x="2184400" y="1463675"/>
            <a:ext cx="534988" cy="341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 flipV="1">
            <a:off x="2717800" y="1462088"/>
            <a:ext cx="481013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62338" y="1785938"/>
            <a:ext cx="1030287" cy="1312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3505200" y="1981200"/>
            <a:ext cx="950913" cy="4667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>
                <a:latin typeface="Trebuchet MS" pitchFamily="34" charset="0"/>
              </a:rPr>
              <a:t>Courses</a:t>
            </a:r>
          </a:p>
          <a:p>
            <a:r>
              <a:rPr lang="en-GB" sz="1000" dirty="0">
                <a:latin typeface="Trebuchet MS" pitchFamily="34" charset="0"/>
              </a:rPr>
              <a:t>House </a:t>
            </a:r>
          </a:p>
          <a:p>
            <a:r>
              <a:rPr lang="en-GB" sz="1000" dirty="0">
                <a:latin typeface="Trebuchet MS" pitchFamily="34" charset="0"/>
              </a:rPr>
              <a:t>(10kW)</a:t>
            </a:r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 flipV="1">
            <a:off x="3462338" y="1444625"/>
            <a:ext cx="534987" cy="341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H="1" flipV="1">
            <a:off x="3995738" y="1443038"/>
            <a:ext cx="481012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4887913" y="1804988"/>
            <a:ext cx="1062037" cy="1312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5003800" y="2046288"/>
            <a:ext cx="909638" cy="4683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>
                <a:latin typeface="Trebuchet MS" pitchFamily="34" charset="0"/>
              </a:rPr>
              <a:t>Top Station (8kW)</a:t>
            </a:r>
          </a:p>
        </p:txBody>
      </p:sp>
      <p:sp>
        <p:nvSpPr>
          <p:cNvPr id="43028" name="Line 20"/>
          <p:cNvSpPr>
            <a:spLocks noChangeShapeType="1"/>
          </p:cNvSpPr>
          <p:nvPr/>
        </p:nvSpPr>
        <p:spPr bwMode="auto">
          <a:xfrm flipV="1">
            <a:off x="4887913" y="1463675"/>
            <a:ext cx="536575" cy="341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 flipH="1" flipV="1">
            <a:off x="5422900" y="1462088"/>
            <a:ext cx="479425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7254875" y="1936750"/>
            <a:ext cx="949325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>
                <a:latin typeface="Trebuchet MS" pitchFamily="34" charset="0"/>
              </a:rPr>
              <a:t>112m sq. Solar Array</a:t>
            </a: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6345238" y="3998913"/>
            <a:ext cx="1552575" cy="271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>
                <a:latin typeface="Trebuchet MS" pitchFamily="34" charset="0"/>
              </a:rPr>
              <a:t>5000l heat store</a:t>
            </a: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6619875" y="5478463"/>
            <a:ext cx="1479550" cy="4730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 err="1">
                <a:latin typeface="Trebuchet MS" pitchFamily="34" charset="0"/>
              </a:rPr>
              <a:t>Underfloor</a:t>
            </a:r>
            <a:r>
              <a:rPr lang="en-GB" sz="1000" dirty="0">
                <a:latin typeface="Trebuchet MS" pitchFamily="34" charset="0"/>
              </a:rPr>
              <a:t> heating in </a:t>
            </a:r>
            <a:r>
              <a:rPr lang="en-GB" sz="1000" dirty="0" err="1">
                <a:latin typeface="Trebuchet MS" pitchFamily="34" charset="0"/>
              </a:rPr>
              <a:t>AtEIC</a:t>
            </a:r>
            <a:endParaRPr lang="en-GB" sz="1000" dirty="0">
              <a:latin typeface="Trebuchet MS" pitchFamily="34" charset="0"/>
            </a:endParaRPr>
          </a:p>
        </p:txBody>
      </p:sp>
      <p:sp>
        <p:nvSpPr>
          <p:cNvPr id="43033" name="Text Box 25"/>
          <p:cNvSpPr txBox="1">
            <a:spLocks noChangeArrowheads="1"/>
          </p:cNvSpPr>
          <p:nvPr/>
        </p:nvSpPr>
        <p:spPr bwMode="auto">
          <a:xfrm>
            <a:off x="395288" y="3789363"/>
            <a:ext cx="823912" cy="422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>
                <a:latin typeface="Trebuchet MS" pitchFamily="34" charset="0"/>
              </a:rPr>
              <a:t>Woodchip/</a:t>
            </a:r>
          </a:p>
          <a:p>
            <a:r>
              <a:rPr lang="en-GB" sz="1000" dirty="0">
                <a:latin typeface="Trebuchet MS" pitchFamily="34" charset="0"/>
              </a:rPr>
              <a:t>pellet Boiler 50kW</a:t>
            </a:r>
          </a:p>
          <a:p>
            <a:endParaRPr lang="en-GB" sz="1000" dirty="0">
              <a:latin typeface="Trebuchet MS" pitchFamily="34" charset="0"/>
            </a:endParaRPr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>
            <a:off x="1335088" y="3878263"/>
            <a:ext cx="49736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>
            <a:off x="1762125" y="3108325"/>
            <a:ext cx="0" cy="769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3076575" y="3124200"/>
            <a:ext cx="0" cy="7540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37" name="Line 29"/>
          <p:cNvSpPr>
            <a:spLocks noChangeShapeType="1"/>
          </p:cNvSpPr>
          <p:nvPr/>
        </p:nvSpPr>
        <p:spPr bwMode="auto">
          <a:xfrm flipH="1">
            <a:off x="4371975" y="3094038"/>
            <a:ext cx="4763" cy="792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38" name="Line 30"/>
          <p:cNvSpPr>
            <a:spLocks noChangeShapeType="1"/>
          </p:cNvSpPr>
          <p:nvPr/>
        </p:nvSpPr>
        <p:spPr bwMode="auto">
          <a:xfrm>
            <a:off x="5770563" y="3124200"/>
            <a:ext cx="0" cy="7540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39" name="Line 31"/>
          <p:cNvSpPr>
            <a:spLocks noChangeShapeType="1"/>
          </p:cNvSpPr>
          <p:nvPr/>
        </p:nvSpPr>
        <p:spPr bwMode="auto">
          <a:xfrm>
            <a:off x="7386638" y="3335338"/>
            <a:ext cx="0" cy="438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0" name="Line 32"/>
          <p:cNvSpPr>
            <a:spLocks noChangeShapeType="1"/>
          </p:cNvSpPr>
          <p:nvPr/>
        </p:nvSpPr>
        <p:spPr bwMode="auto">
          <a:xfrm>
            <a:off x="6737350" y="4437063"/>
            <a:ext cx="0" cy="890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1" name="Line 33"/>
          <p:cNvSpPr>
            <a:spLocks noChangeShapeType="1"/>
          </p:cNvSpPr>
          <p:nvPr/>
        </p:nvSpPr>
        <p:spPr bwMode="auto">
          <a:xfrm>
            <a:off x="7813675" y="4799013"/>
            <a:ext cx="0" cy="4984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2" name="Line 34"/>
          <p:cNvSpPr>
            <a:spLocks noChangeShapeType="1"/>
          </p:cNvSpPr>
          <p:nvPr/>
        </p:nvSpPr>
        <p:spPr bwMode="auto">
          <a:xfrm flipH="1">
            <a:off x="1331913" y="4581525"/>
            <a:ext cx="5040312" cy="47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>
            <a:off x="8162925" y="3335338"/>
            <a:ext cx="0" cy="11620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 flipH="1">
            <a:off x="7988300" y="4497388"/>
            <a:ext cx="1746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5" name="Line 37"/>
          <p:cNvSpPr>
            <a:spLocks noChangeShapeType="1"/>
          </p:cNvSpPr>
          <p:nvPr/>
        </p:nvSpPr>
        <p:spPr bwMode="auto">
          <a:xfrm>
            <a:off x="1460500" y="3108325"/>
            <a:ext cx="0" cy="14493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6" name="Line 38"/>
          <p:cNvSpPr>
            <a:spLocks noChangeShapeType="1"/>
          </p:cNvSpPr>
          <p:nvPr/>
        </p:nvSpPr>
        <p:spPr bwMode="auto">
          <a:xfrm>
            <a:off x="2840038" y="3124200"/>
            <a:ext cx="0" cy="14335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7" name="Line 39"/>
          <p:cNvSpPr>
            <a:spLocks noChangeShapeType="1"/>
          </p:cNvSpPr>
          <p:nvPr/>
        </p:nvSpPr>
        <p:spPr bwMode="auto">
          <a:xfrm>
            <a:off x="4186238" y="3094038"/>
            <a:ext cx="9525" cy="1473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8" name="Line 40"/>
          <p:cNvSpPr>
            <a:spLocks noChangeShapeType="1"/>
          </p:cNvSpPr>
          <p:nvPr/>
        </p:nvSpPr>
        <p:spPr bwMode="auto">
          <a:xfrm flipH="1">
            <a:off x="5586413" y="3124200"/>
            <a:ext cx="9525" cy="14335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43049" name="Rectangle 41"/>
          <p:cNvSpPr>
            <a:spLocks noChangeArrowheads="1"/>
          </p:cNvSpPr>
          <p:nvPr/>
        </p:nvSpPr>
        <p:spPr bwMode="auto">
          <a:xfrm>
            <a:off x="6118225" y="1238250"/>
            <a:ext cx="2551113" cy="516255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6340475" y="1387475"/>
            <a:ext cx="2106613" cy="227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dirty="0" err="1">
                <a:latin typeface="Trebuchet MS" pitchFamily="34" charset="0"/>
              </a:rPr>
              <a:t>AtEIC</a:t>
            </a:r>
            <a:r>
              <a:rPr lang="en-GB" sz="1000" dirty="0">
                <a:latin typeface="Trebuchet MS" pitchFamily="34" charset="0"/>
              </a:rPr>
              <a:t> Building (20kW)</a:t>
            </a: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179512" y="260648"/>
            <a:ext cx="825817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800" dirty="0">
                <a:latin typeface="Trebuchet MS" pitchFamily="34" charset="0"/>
              </a:rPr>
              <a:t>IT’S SYSTEMS AS MUCH AS SPECIFIC </a:t>
            </a:r>
            <a:r>
              <a:rPr lang="en-GB" sz="2800" dirty="0" smtClean="0">
                <a:latin typeface="Trebuchet MS" pitchFamily="34" charset="0"/>
              </a:rPr>
              <a:t>TECHNOLOGIES: DISTRICT HEATING</a:t>
            </a:r>
            <a:endParaRPr lang="en-GB" sz="2800" dirty="0">
              <a:latin typeface="Trebuchet MS" pitchFamily="34" charset="0"/>
            </a:endParaRPr>
          </a:p>
        </p:txBody>
      </p:sp>
      <p:sp>
        <p:nvSpPr>
          <p:cNvPr id="43052" name="Text Box 44"/>
          <p:cNvSpPr txBox="1">
            <a:spLocks noChangeArrowheads="1"/>
          </p:cNvSpPr>
          <p:nvPr/>
        </p:nvSpPr>
        <p:spPr bwMode="auto">
          <a:xfrm>
            <a:off x="4953000" y="2743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000" dirty="0">
                <a:latin typeface="Trebuchet MS" pitchFamily="34" charset="0"/>
              </a:rPr>
              <a:t>Back up LPG Boiler 22kW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3429000" y="25908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000" dirty="0">
                <a:latin typeface="Trebuchet MS" pitchFamily="34" charset="0"/>
              </a:rPr>
              <a:t>Back up LPG Boiler</a:t>
            </a:r>
          </a:p>
        </p:txBody>
      </p:sp>
      <p:sp>
        <p:nvSpPr>
          <p:cNvPr id="43054" name="Rectangle 46"/>
          <p:cNvSpPr>
            <a:spLocks noChangeArrowheads="1"/>
          </p:cNvSpPr>
          <p:nvPr/>
        </p:nvSpPr>
        <p:spPr bwMode="auto">
          <a:xfrm>
            <a:off x="914400" y="25908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000" dirty="0">
                <a:latin typeface="Trebuchet MS" pitchFamily="34" charset="0"/>
              </a:rPr>
              <a:t>Back up LPG Boiler 33kW</a:t>
            </a:r>
          </a:p>
        </p:txBody>
      </p:sp>
      <p:sp>
        <p:nvSpPr>
          <p:cNvPr id="43055" name="AutoShape 47"/>
          <p:cNvSpPr>
            <a:spLocks noChangeArrowheads="1"/>
          </p:cNvSpPr>
          <p:nvPr/>
        </p:nvSpPr>
        <p:spPr bwMode="auto">
          <a:xfrm>
            <a:off x="7380288" y="1916113"/>
            <a:ext cx="1295400" cy="1152525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rgbClr val="FFFF99"/>
              </a:solidFill>
              <a:latin typeface="Trebuchet MS" pitchFamily="34" charset="0"/>
            </a:endParaRPr>
          </a:p>
        </p:txBody>
      </p:sp>
      <p:sp>
        <p:nvSpPr>
          <p:cNvPr id="43056" name="AutoShape 48"/>
          <p:cNvSpPr>
            <a:spLocks noChangeArrowheads="1"/>
          </p:cNvSpPr>
          <p:nvPr/>
        </p:nvSpPr>
        <p:spPr bwMode="auto">
          <a:xfrm>
            <a:off x="7164388" y="2349500"/>
            <a:ext cx="936625" cy="8636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57" name="AutoShape 49"/>
          <p:cNvSpPr>
            <a:spLocks noChangeArrowheads="1"/>
          </p:cNvSpPr>
          <p:nvPr/>
        </p:nvSpPr>
        <p:spPr bwMode="auto">
          <a:xfrm rot="-3083464">
            <a:off x="648494" y="4256882"/>
            <a:ext cx="287337" cy="647700"/>
          </a:xfrm>
          <a:prstGeom prst="can">
            <a:avLst>
              <a:gd name="adj" fmla="val 56354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pic>
        <p:nvPicPr>
          <p:cNvPr id="50" name="Picture 50" descr="heatmain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3433" y="4725144"/>
            <a:ext cx="2046599" cy="209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99705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ENERGY SOURCES AT CAT</a:t>
            </a:r>
            <a:br>
              <a:rPr lang="en-GB" dirty="0" smtClean="0"/>
            </a:br>
            <a:r>
              <a:rPr lang="en-GB" sz="2700" dirty="0" smtClean="0"/>
              <a:t>The slow defeat of the small as demand outstrips a fixed site</a:t>
            </a:r>
            <a:br>
              <a:rPr lang="en-GB" sz="2700" dirty="0" smtClean="0"/>
            </a:br>
            <a:r>
              <a:rPr lang="en-GB" sz="2200" dirty="0" smtClean="0"/>
              <a:t>Sources listed in ranked order of their contribution</a:t>
            </a:r>
            <a:endParaRPr lang="en-GB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958429"/>
              </p:ext>
            </p:extLst>
          </p:nvPr>
        </p:nvGraphicFramePr>
        <p:xfrm>
          <a:off x="179510" y="1600200"/>
          <a:ext cx="8784980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996"/>
                <a:gridCol w="1756996"/>
                <a:gridCol w="1756996"/>
                <a:gridCol w="1756996"/>
                <a:gridCol w="175699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1970s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1980s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1990s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2000s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2010s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mtClean="0"/>
                        <a:t>20 P.E.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ELECTRICITY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GRID LINKED</a:t>
                      </a:r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Micro-Hydro, Bottled gas to generator</a:t>
                      </a:r>
                    </a:p>
                    <a:p>
                      <a:r>
                        <a:rPr lang="en-GB" dirty="0" smtClean="0"/>
                        <a:t>wind</a:t>
                      </a:r>
                    </a:p>
                    <a:p>
                      <a:r>
                        <a:rPr lang="en-GB" dirty="0" smtClean="0"/>
                        <a:t>PV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Micro-hydro diesel CHP</a:t>
                      </a:r>
                      <a:r>
                        <a:rPr lang="en-GB" baseline="0" dirty="0" smtClean="0"/>
                        <a:t> </a:t>
                      </a:r>
                    </a:p>
                    <a:p>
                      <a:r>
                        <a:rPr lang="en-GB" baseline="0" dirty="0" smtClean="0"/>
                        <a:t>wind </a:t>
                      </a:r>
                    </a:p>
                    <a:p>
                      <a:r>
                        <a:rPr lang="en-GB" baseline="0" dirty="0" smtClean="0">
                          <a:solidFill>
                            <a:srgbClr val="C00000"/>
                          </a:solidFill>
                        </a:rPr>
                        <a:t>Wood </a:t>
                      </a:r>
                      <a:r>
                        <a:rPr lang="en-GB" baseline="0" dirty="0" err="1" smtClean="0">
                          <a:solidFill>
                            <a:srgbClr val="C00000"/>
                          </a:solidFill>
                        </a:rPr>
                        <a:t>gasifier</a:t>
                      </a:r>
                      <a:endParaRPr lang="en-GB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GB" baseline="0" dirty="0" smtClean="0"/>
                        <a:t>PV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Grid connection Diesel generator Wind </a:t>
                      </a:r>
                    </a:p>
                    <a:p>
                      <a:r>
                        <a:rPr lang="en-GB" dirty="0" smtClean="0"/>
                        <a:t>Micro-hydro </a:t>
                      </a:r>
                    </a:p>
                    <a:p>
                      <a:r>
                        <a:rPr lang="en-GB" dirty="0" smtClean="0"/>
                        <a:t>PV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Grid connection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smtClean="0">
                          <a:solidFill>
                            <a:srgbClr val="C00000"/>
                          </a:solidFill>
                        </a:rPr>
                        <a:t>Wind</a:t>
                      </a:r>
                      <a:r>
                        <a:rPr lang="en-GB" baseline="0" dirty="0" smtClean="0"/>
                        <a:t> </a:t>
                      </a:r>
                    </a:p>
                    <a:p>
                      <a:r>
                        <a:rPr lang="en-GB" baseline="0" dirty="0" smtClean="0"/>
                        <a:t>Diesel generator </a:t>
                      </a:r>
                    </a:p>
                    <a:p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Micro-hydro,</a:t>
                      </a:r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PV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00000"/>
                          </a:solidFill>
                        </a:rPr>
                        <a:t>Failed wood-fuelled CHP </a:t>
                      </a:r>
                    </a:p>
                    <a:p>
                      <a:r>
                        <a:rPr lang="en-GB" dirty="0" smtClean="0"/>
                        <a:t>Grid connection </a:t>
                      </a:r>
                      <a:r>
                        <a:rPr lang="en-GB" dirty="0" smtClean="0">
                          <a:solidFill>
                            <a:srgbClr val="C00000"/>
                          </a:solidFill>
                        </a:rPr>
                        <a:t>PV</a:t>
                      </a:r>
                      <a:r>
                        <a:rPr lang="en-GB" dirty="0" smtClean="0"/>
                        <a:t> </a:t>
                      </a:r>
                    </a:p>
                    <a:p>
                      <a:r>
                        <a:rPr lang="en-GB" dirty="0" smtClean="0"/>
                        <a:t>Micro-hydro</a:t>
                      </a:r>
                    </a:p>
                    <a:p>
                      <a:r>
                        <a:rPr lang="en-GB" dirty="0" smtClean="0"/>
                        <a:t>Wind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HEATING AND COOKING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Coal </a:t>
                      </a:r>
                    </a:p>
                    <a:p>
                      <a:r>
                        <a:rPr lang="en-GB" dirty="0" smtClean="0"/>
                        <a:t>Wood, </a:t>
                      </a:r>
                    </a:p>
                    <a:p>
                      <a:r>
                        <a:rPr lang="en-GB" dirty="0" smtClean="0">
                          <a:solidFill>
                            <a:srgbClr val="C00000"/>
                          </a:solidFill>
                        </a:rPr>
                        <a:t>Solar thermal</a:t>
                      </a:r>
                    </a:p>
                    <a:p>
                      <a:r>
                        <a:rPr lang="en-GB" dirty="0" smtClean="0"/>
                        <a:t>Bottled gas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Wood, </a:t>
                      </a:r>
                    </a:p>
                    <a:p>
                      <a:r>
                        <a:rPr lang="en-GB" dirty="0" smtClean="0"/>
                        <a:t>Bulk gas </a:t>
                      </a:r>
                    </a:p>
                    <a:p>
                      <a:r>
                        <a:rPr lang="en-GB" dirty="0" smtClean="0">
                          <a:solidFill>
                            <a:srgbClr val="C00000"/>
                          </a:solidFill>
                        </a:rPr>
                        <a:t>Wind dump</a:t>
                      </a:r>
                      <a:r>
                        <a:rPr lang="en-GB" dirty="0" smtClean="0"/>
                        <a:t> Diesel CHP </a:t>
                      </a:r>
                    </a:p>
                    <a:p>
                      <a:r>
                        <a:rPr lang="en-GB" dirty="0" smtClean="0"/>
                        <a:t>Solar thermal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00000"/>
                          </a:solidFill>
                        </a:rPr>
                        <a:t>Wood DH</a:t>
                      </a:r>
                      <a:r>
                        <a:rPr lang="en-GB" dirty="0" smtClean="0"/>
                        <a:t> </a:t>
                      </a:r>
                    </a:p>
                    <a:p>
                      <a:r>
                        <a:rPr lang="en-GB" dirty="0" smtClean="0"/>
                        <a:t>Log stoves </a:t>
                      </a:r>
                    </a:p>
                    <a:p>
                      <a:r>
                        <a:rPr lang="en-GB" dirty="0" smtClean="0"/>
                        <a:t>Bulk gas </a:t>
                      </a:r>
                    </a:p>
                    <a:p>
                      <a:r>
                        <a:rPr lang="en-GB" dirty="0" smtClean="0"/>
                        <a:t>Wind dump</a:t>
                      </a:r>
                    </a:p>
                    <a:p>
                      <a:r>
                        <a:rPr lang="en-GB" dirty="0" smtClean="0"/>
                        <a:t>Solar thermal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Wood DH </a:t>
                      </a:r>
                    </a:p>
                    <a:p>
                      <a:r>
                        <a:rPr lang="en-GB" dirty="0" smtClean="0"/>
                        <a:t>Bulk gas </a:t>
                      </a:r>
                    </a:p>
                    <a:p>
                      <a:r>
                        <a:rPr lang="en-GB" dirty="0" smtClean="0"/>
                        <a:t>Log stoves </a:t>
                      </a:r>
                    </a:p>
                    <a:p>
                      <a:r>
                        <a:rPr lang="en-GB" dirty="0" smtClean="0"/>
                        <a:t>Pellet stoves</a:t>
                      </a:r>
                    </a:p>
                    <a:p>
                      <a:r>
                        <a:rPr lang="en-GB" dirty="0" smtClean="0"/>
                        <a:t>Solar thermal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Bulk gas </a:t>
                      </a:r>
                    </a:p>
                    <a:p>
                      <a:r>
                        <a:rPr lang="en-GB" dirty="0" smtClean="0"/>
                        <a:t>Wood DH </a:t>
                      </a:r>
                    </a:p>
                    <a:p>
                      <a:r>
                        <a:rPr lang="en-GB" dirty="0" smtClean="0"/>
                        <a:t>Log stoves </a:t>
                      </a:r>
                    </a:p>
                    <a:p>
                      <a:r>
                        <a:rPr lang="en-GB" dirty="0" smtClean="0"/>
                        <a:t>Pellet stoves Solar thermal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7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138" y="629816"/>
            <a:ext cx="3854103" cy="1143000"/>
          </a:xfrm>
        </p:spPr>
        <p:txBody>
          <a:bodyPr/>
          <a:lstStyle/>
          <a:p>
            <a:r>
              <a:rPr lang="en-GB" dirty="0" smtClean="0"/>
              <a:t>“OFFSETS”</a:t>
            </a:r>
            <a:br>
              <a:rPr lang="en-GB" dirty="0" smtClean="0"/>
            </a:br>
            <a:r>
              <a:rPr lang="en-GB" sz="2400" dirty="0" smtClean="0"/>
              <a:t>Excellent community projects, but even here small scale can be a disadvantage</a:t>
            </a:r>
            <a:endParaRPr lang="en-GB" sz="2400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409825" cy="32131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50" y="333375"/>
            <a:ext cx="2087563" cy="2781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9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BUILDINGS: THE </a:t>
            </a:r>
            <a:r>
              <a:rPr lang="en-GB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1564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Old Quarry"/>
          <p:cNvPicPr>
            <a:picLocks noChangeAspect="1" noChangeArrowheads="1"/>
          </p:cNvPicPr>
          <p:nvPr/>
        </p:nvPicPr>
        <p:blipFill>
          <a:blip r:embed="rId3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638" cy="31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1" name="Picture 3" descr="Engine Shed 74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5595938" cy="3714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2" name="Picture 4" descr="Early ruins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19700" cy="312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3" name="Picture 5" descr="Ruined roo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349500"/>
            <a:ext cx="3635375" cy="2452688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0580" name="Picture 4" descr="Cottage 1(1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8" y="2465388"/>
            <a:ext cx="4608512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1" name="Picture 5" descr="Cottage 1 orig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2" name="Picture 6" descr="History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212976"/>
            <a:ext cx="5298371" cy="3162424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Teachesta"/>
          <p:cNvPicPr>
            <a:picLocks noChangeAspect="1" noChangeArrowheads="1"/>
          </p:cNvPicPr>
          <p:nvPr/>
        </p:nvPicPr>
        <p:blipFill>
          <a:blip r:embed="rId2" cstate="email">
            <a:lum bright="12000"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NEXT PHASE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Trying everything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8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9276" y="-171400"/>
            <a:ext cx="8229600" cy="1143000"/>
          </a:xfrm>
        </p:spPr>
        <p:txBody>
          <a:bodyPr/>
          <a:lstStyle/>
          <a:p>
            <a:r>
              <a:rPr lang="en-GB" sz="2800" dirty="0" smtClean="0"/>
              <a:t>CANADIAN KIT-HOUSE FROM</a:t>
            </a:r>
            <a:br>
              <a:rPr lang="en-GB" sz="2800" dirty="0" smtClean="0"/>
            </a:br>
            <a:r>
              <a:rPr lang="en-GB" sz="2800" dirty="0" smtClean="0"/>
              <a:t> IDEAL HOME EXHIBITION OF 1974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745236"/>
            <a:ext cx="9077160" cy="6112764"/>
          </a:xfrm>
          <a:prstGeom prst="rect">
            <a:avLst/>
          </a:prstGeom>
        </p:spPr>
      </p:pic>
      <p:pic>
        <p:nvPicPr>
          <p:cNvPr id="9" name="Picture 5" descr="Teachest new exte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776" y="2492896"/>
            <a:ext cx="5400600" cy="405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WE’LL BE LOOKING AT</a:t>
            </a:r>
            <a:endParaRPr lang="en-GB" dirty="0"/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2564904"/>
            <a:ext cx="7772400" cy="4495800"/>
          </a:xfrm>
        </p:spPr>
        <p:txBody>
          <a:bodyPr/>
          <a:lstStyle/>
          <a:p>
            <a:r>
              <a:rPr lang="en-GB" sz="4800" dirty="0" smtClean="0"/>
              <a:t>Water and sanitation</a:t>
            </a:r>
          </a:p>
          <a:p>
            <a:r>
              <a:rPr lang="en-GB" sz="4800" dirty="0" smtClean="0"/>
              <a:t>Energy</a:t>
            </a:r>
          </a:p>
          <a:p>
            <a:r>
              <a:rPr lang="en-GB" sz="4800" dirty="0" smtClean="0"/>
              <a:t>Building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469571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58766" y="53895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WATES EARLY SUPER-INSULATED HOUSE 1977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THEN THE BEST-INSULATED BILDING IN THE UK,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PERHAPS STILL IS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3652" name="Picture 4" descr="Wates under constru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106" y="2420888"/>
            <a:ext cx="8309894" cy="440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53" name="Picture 5" descr="OIL 0627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121"/>
            <a:ext cx="6787903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55" name="Picture 7" descr="Whole Home gene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5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4675" name="Picture 3" descr="Sepia cottag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3813"/>
            <a:ext cx="9144000" cy="68580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4676" name="Picture 4" descr="Wind heated cott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372225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Peter Harper\Documents\IMAGES\Images\Quarry History\Pete R set\Cottage 1 second rebuil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473" y="332656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ttage 1 in po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563" y="2057235"/>
            <a:ext cx="8064500" cy="4892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6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Cottages 0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CAT buildings etc 07 029"/>
          <p:cNvPicPr>
            <a:picLocks noChangeAspect="1" noChangeArrowheads="1"/>
          </p:cNvPicPr>
          <p:nvPr/>
        </p:nvPicPr>
        <p:blipFill>
          <a:blip r:embed="rId2">
            <a:lum bright="-18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0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820150" cy="1143000"/>
          </a:xfrm>
        </p:spPr>
        <p:txBody>
          <a:bodyPr/>
          <a:lstStyle/>
          <a:p>
            <a:r>
              <a:rPr lang="en-GB" sz="4000" dirty="0">
                <a:latin typeface="Trebuchet MS" pitchFamily="34" charset="0"/>
              </a:rPr>
              <a:t>EVOLUTION OF SEGAL SYSTEM AT CAT</a:t>
            </a:r>
          </a:p>
        </p:txBody>
      </p:sp>
      <p:sp>
        <p:nvSpPr>
          <p:cNvPr id="303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496944" cy="4114800"/>
          </a:xfrm>
        </p:spPr>
        <p:txBody>
          <a:bodyPr/>
          <a:lstStyle/>
          <a:p>
            <a:r>
              <a:rPr lang="en-GB" dirty="0">
                <a:latin typeface="Trebuchet MS" pitchFamily="34" charset="0"/>
              </a:rPr>
              <a:t>Lay-friendly self-build</a:t>
            </a:r>
          </a:p>
          <a:p>
            <a:r>
              <a:rPr lang="en-GB" dirty="0">
                <a:latin typeface="Trebuchet MS" pitchFamily="34" charset="0"/>
              </a:rPr>
              <a:t>Low-energy self-build</a:t>
            </a:r>
          </a:p>
          <a:p>
            <a:r>
              <a:rPr lang="en-GB" dirty="0" smtClean="0">
                <a:latin typeface="Trebuchet MS" pitchFamily="34" charset="0"/>
              </a:rPr>
              <a:t>Eco-friendly </a:t>
            </a:r>
            <a:r>
              <a:rPr lang="en-GB" dirty="0">
                <a:latin typeface="Trebuchet MS" pitchFamily="34" charset="0"/>
              </a:rPr>
              <a:t>materials self-build</a:t>
            </a:r>
          </a:p>
          <a:p>
            <a:r>
              <a:rPr lang="en-GB" dirty="0" smtClean="0">
                <a:latin typeface="Trebuchet MS" pitchFamily="34" charset="0"/>
              </a:rPr>
              <a:t>Use </a:t>
            </a:r>
            <a:r>
              <a:rPr lang="en-GB" dirty="0">
                <a:latin typeface="Trebuchet MS" pitchFamily="34" charset="0"/>
              </a:rPr>
              <a:t>of hardwoods</a:t>
            </a:r>
          </a:p>
          <a:p>
            <a:r>
              <a:rPr lang="en-GB" dirty="0">
                <a:latin typeface="Trebuchet MS" pitchFamily="34" charset="0"/>
              </a:rPr>
              <a:t>Large public buildings</a:t>
            </a:r>
          </a:p>
          <a:p>
            <a:endParaRPr lang="en-GB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8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2084" name="Picture 4" descr="01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32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5" name="Picture 5" descr="01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6" name="Picture 6" descr="Segal fram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6696075" cy="40322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0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1059" name="Picture 3" descr="Ecocabin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01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3124200" y="2287588"/>
            <a:ext cx="53800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rebuchet MS" pitchFamily="34" charset="0"/>
              </a:rPr>
              <a:t>Home-grown oak and recycled pitch-pine frame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rebuchet MS" pitchFamily="34" charset="0"/>
              </a:rPr>
              <a:t>Home-grown Larch and Douglas Fir roofing timbers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rebuchet MS" pitchFamily="34" charset="0"/>
              </a:rPr>
              <a:t>‘Breathing’ constructions, cellulose insulation</a:t>
            </a:r>
            <a:endParaRPr lang="en-US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81000"/>
            <a:ext cx="2743200" cy="1752600"/>
          </a:xfrm>
        </p:spPr>
        <p:txBody>
          <a:bodyPr/>
          <a:lstStyle/>
          <a:p>
            <a:r>
              <a:rPr lang="en-GB" sz="2400" dirty="0">
                <a:solidFill>
                  <a:srgbClr val="DDDDDD"/>
                </a:solidFill>
                <a:latin typeface="Trebuchet MS" pitchFamily="34" charset="0"/>
              </a:rPr>
              <a:t>Cliff Railway Stations, CAT </a:t>
            </a:r>
            <a:r>
              <a:rPr lang="en-GB" sz="2400" dirty="0" err="1">
                <a:solidFill>
                  <a:srgbClr val="DDDDDD"/>
                </a:solidFill>
                <a:latin typeface="Trebuchet MS" pitchFamily="34" charset="0"/>
              </a:rPr>
              <a:t>Machynlleth</a:t>
            </a:r>
            <a:endParaRPr lang="en-US" sz="2400" dirty="0">
              <a:solidFill>
                <a:srgbClr val="DDDDDD"/>
              </a:solidFill>
              <a:latin typeface="Trebuchet MS" pitchFamily="34" charset="0"/>
            </a:endParaRPr>
          </a:p>
        </p:txBody>
      </p:sp>
      <p:pic>
        <p:nvPicPr>
          <p:cNvPr id="308229" name="Picture 5" descr="Railwayconstruc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716338"/>
            <a:ext cx="4752975" cy="27670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962400" cy="1905000"/>
          </a:xfrm>
        </p:spPr>
        <p:txBody>
          <a:bodyPr/>
          <a:lstStyle/>
          <a:p>
            <a:pPr algn="l"/>
            <a:r>
              <a:rPr lang="en-GB" sz="2000" dirty="0">
                <a:solidFill>
                  <a:srgbClr val="DDDDDD"/>
                </a:solidFill>
                <a:latin typeface="Century Gothic" pitchFamily="34" charset="0"/>
              </a:rPr>
              <a:t>Autonomous Environmental Information Centre</a:t>
            </a:r>
            <a:br>
              <a:rPr lang="en-GB" sz="2000" dirty="0">
                <a:solidFill>
                  <a:srgbClr val="DDDDDD"/>
                </a:solidFill>
                <a:latin typeface="Century Gothic" pitchFamily="34" charset="0"/>
              </a:rPr>
            </a:br>
            <a:r>
              <a:rPr lang="en-GB" sz="2000" dirty="0">
                <a:solidFill>
                  <a:srgbClr val="DDDDDD"/>
                </a:solidFill>
                <a:latin typeface="Century Gothic" pitchFamily="34" charset="0"/>
              </a:rPr>
              <a:t/>
            </a:r>
            <a:br>
              <a:rPr lang="en-GB" sz="2000" dirty="0">
                <a:solidFill>
                  <a:srgbClr val="DDDDDD"/>
                </a:solidFill>
                <a:latin typeface="Century Gothic" pitchFamily="34" charset="0"/>
              </a:rPr>
            </a:br>
            <a:r>
              <a:rPr lang="en-GB" sz="1800" dirty="0">
                <a:solidFill>
                  <a:srgbClr val="DDDDDD"/>
                </a:solidFill>
                <a:latin typeface="Century Gothic" pitchFamily="34" charset="0"/>
              </a:rPr>
              <a:t>Rammed earth  walls</a:t>
            </a:r>
            <a:br>
              <a:rPr lang="en-GB" sz="1800" dirty="0">
                <a:solidFill>
                  <a:srgbClr val="DDDDDD"/>
                </a:solidFill>
                <a:latin typeface="Century Gothic" pitchFamily="34" charset="0"/>
              </a:rPr>
            </a:br>
            <a:r>
              <a:rPr lang="en-GB" sz="1800" dirty="0">
                <a:solidFill>
                  <a:srgbClr val="DDDDDD"/>
                </a:solidFill>
                <a:latin typeface="Century Gothic" pitchFamily="34" charset="0"/>
              </a:rPr>
              <a:t>Home-grown Ash floors </a:t>
            </a:r>
            <a:br>
              <a:rPr lang="en-GB" sz="1800" dirty="0">
                <a:solidFill>
                  <a:srgbClr val="DDDDDD"/>
                </a:solidFill>
                <a:latin typeface="Century Gothic" pitchFamily="34" charset="0"/>
              </a:rPr>
            </a:br>
            <a:r>
              <a:rPr lang="en-GB" sz="1800" dirty="0">
                <a:solidFill>
                  <a:srgbClr val="DDDDDD"/>
                </a:solidFill>
                <a:latin typeface="Century Gothic" pitchFamily="34" charset="0"/>
              </a:rPr>
              <a:t>over </a:t>
            </a:r>
            <a:r>
              <a:rPr lang="en-GB" sz="1800" dirty="0" err="1">
                <a:solidFill>
                  <a:srgbClr val="DDDDDD"/>
                </a:solidFill>
                <a:latin typeface="Century Gothic" pitchFamily="34" charset="0"/>
              </a:rPr>
              <a:t>underfloor</a:t>
            </a:r>
            <a:r>
              <a:rPr lang="en-GB" sz="1800" dirty="0">
                <a:solidFill>
                  <a:srgbClr val="DDDDDD"/>
                </a:solidFill>
                <a:latin typeface="Century Gothic" pitchFamily="34" charset="0"/>
              </a:rPr>
              <a:t> heating</a:t>
            </a:r>
          </a:p>
        </p:txBody>
      </p:sp>
      <p:pic>
        <p:nvPicPr>
          <p:cNvPr id="324611" name="Picture 3" descr="LOGGIA_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40005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612" name="Picture 4" descr="015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50292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coparc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476672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3600" dirty="0" smtClean="0"/>
              <a:t>THRE HAS BEEN A HARD-TO-MEASURE BUT DISCERNIBLE INFLUENCE IN THE REGION</a:t>
            </a:r>
          </a:p>
        </p:txBody>
      </p:sp>
    </p:spTree>
    <p:extLst>
      <p:ext uri="{BB962C8B-B14F-4D97-AF65-F5344CB8AC3E}">
        <p14:creationId xmlns:p14="http://schemas.microsoft.com/office/powerpoint/2010/main" val="33504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Freeform 2"/>
          <p:cNvSpPr>
            <a:spLocks/>
          </p:cNvSpPr>
          <p:nvPr/>
        </p:nvSpPr>
        <p:spPr bwMode="auto">
          <a:xfrm>
            <a:off x="4038600" y="5410200"/>
            <a:ext cx="838200" cy="1143000"/>
          </a:xfrm>
          <a:custGeom>
            <a:avLst/>
            <a:gdLst>
              <a:gd name="T0" fmla="*/ 144 w 1104"/>
              <a:gd name="T1" fmla="*/ 288 h 960"/>
              <a:gd name="T2" fmla="*/ 0 w 1104"/>
              <a:gd name="T3" fmla="*/ 288 h 960"/>
              <a:gd name="T4" fmla="*/ 144 w 1104"/>
              <a:gd name="T5" fmla="*/ 0 h 960"/>
              <a:gd name="T6" fmla="*/ 912 w 1104"/>
              <a:gd name="T7" fmla="*/ 0 h 960"/>
              <a:gd name="T8" fmla="*/ 1104 w 1104"/>
              <a:gd name="T9" fmla="*/ 240 h 960"/>
              <a:gd name="T10" fmla="*/ 960 w 1104"/>
              <a:gd name="T11" fmla="*/ 240 h 960"/>
              <a:gd name="T12" fmla="*/ 960 w 1104"/>
              <a:gd name="T13" fmla="*/ 960 h 960"/>
              <a:gd name="T14" fmla="*/ 144 w 1104"/>
              <a:gd name="T15" fmla="*/ 960 h 960"/>
              <a:gd name="T16" fmla="*/ 144 w 1104"/>
              <a:gd name="T17" fmla="*/ 288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4" h="960">
                <a:moveTo>
                  <a:pt x="144" y="288"/>
                </a:moveTo>
                <a:lnTo>
                  <a:pt x="0" y="288"/>
                </a:lnTo>
                <a:lnTo>
                  <a:pt x="144" y="0"/>
                </a:lnTo>
                <a:lnTo>
                  <a:pt x="912" y="0"/>
                </a:lnTo>
                <a:lnTo>
                  <a:pt x="1104" y="240"/>
                </a:lnTo>
                <a:lnTo>
                  <a:pt x="960" y="240"/>
                </a:lnTo>
                <a:lnTo>
                  <a:pt x="960" y="960"/>
                </a:lnTo>
                <a:lnTo>
                  <a:pt x="144" y="960"/>
                </a:lnTo>
                <a:lnTo>
                  <a:pt x="144" y="288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51" name="Freeform 3"/>
          <p:cNvSpPr>
            <a:spLocks/>
          </p:cNvSpPr>
          <p:nvPr/>
        </p:nvSpPr>
        <p:spPr bwMode="auto">
          <a:xfrm>
            <a:off x="2362200" y="4648200"/>
            <a:ext cx="1524000" cy="1143000"/>
          </a:xfrm>
          <a:custGeom>
            <a:avLst/>
            <a:gdLst>
              <a:gd name="T0" fmla="*/ 144 w 1104"/>
              <a:gd name="T1" fmla="*/ 288 h 960"/>
              <a:gd name="T2" fmla="*/ 0 w 1104"/>
              <a:gd name="T3" fmla="*/ 288 h 960"/>
              <a:gd name="T4" fmla="*/ 144 w 1104"/>
              <a:gd name="T5" fmla="*/ 0 h 960"/>
              <a:gd name="T6" fmla="*/ 912 w 1104"/>
              <a:gd name="T7" fmla="*/ 0 h 960"/>
              <a:gd name="T8" fmla="*/ 1104 w 1104"/>
              <a:gd name="T9" fmla="*/ 240 h 960"/>
              <a:gd name="T10" fmla="*/ 960 w 1104"/>
              <a:gd name="T11" fmla="*/ 240 h 960"/>
              <a:gd name="T12" fmla="*/ 960 w 1104"/>
              <a:gd name="T13" fmla="*/ 960 h 960"/>
              <a:gd name="T14" fmla="*/ 144 w 1104"/>
              <a:gd name="T15" fmla="*/ 960 h 960"/>
              <a:gd name="T16" fmla="*/ 144 w 1104"/>
              <a:gd name="T17" fmla="*/ 288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4" h="960">
                <a:moveTo>
                  <a:pt x="144" y="288"/>
                </a:moveTo>
                <a:lnTo>
                  <a:pt x="0" y="288"/>
                </a:lnTo>
                <a:lnTo>
                  <a:pt x="144" y="0"/>
                </a:lnTo>
                <a:lnTo>
                  <a:pt x="912" y="0"/>
                </a:lnTo>
                <a:lnTo>
                  <a:pt x="1104" y="240"/>
                </a:lnTo>
                <a:lnTo>
                  <a:pt x="960" y="240"/>
                </a:lnTo>
                <a:lnTo>
                  <a:pt x="960" y="960"/>
                </a:lnTo>
                <a:lnTo>
                  <a:pt x="144" y="960"/>
                </a:lnTo>
                <a:lnTo>
                  <a:pt x="144" y="288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1192088" y="44624"/>
            <a:ext cx="7772400" cy="1143000"/>
          </a:xfrm>
        </p:spPr>
        <p:txBody>
          <a:bodyPr/>
          <a:lstStyle/>
          <a:p>
            <a:r>
              <a:rPr lang="en-GB" dirty="0"/>
              <a:t>CAT Water Supply System</a:t>
            </a:r>
          </a:p>
        </p:txBody>
      </p:sp>
      <p:sp>
        <p:nvSpPr>
          <p:cNvPr id="667653" name="AutoShape 5"/>
          <p:cNvSpPr>
            <a:spLocks noChangeArrowheads="1"/>
          </p:cNvSpPr>
          <p:nvPr/>
        </p:nvSpPr>
        <p:spPr bwMode="auto">
          <a:xfrm>
            <a:off x="152400" y="2209800"/>
            <a:ext cx="2057400" cy="609600"/>
          </a:xfrm>
          <a:prstGeom prst="flowChartManualOperation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609600" y="22860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Reservoir</a:t>
            </a:r>
            <a:endParaRPr lang="en-GB" sz="2400" dirty="0">
              <a:solidFill>
                <a:schemeClr val="tx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667655" name="Rectangle 7"/>
          <p:cNvSpPr>
            <a:spLocks noChangeArrowheads="1"/>
          </p:cNvSpPr>
          <p:nvPr/>
        </p:nvSpPr>
        <p:spPr bwMode="auto">
          <a:xfrm>
            <a:off x="2362200" y="2667000"/>
            <a:ext cx="762000" cy="457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56" name="Rectangle 8"/>
          <p:cNvSpPr>
            <a:spLocks noChangeArrowheads="1"/>
          </p:cNvSpPr>
          <p:nvPr/>
        </p:nvSpPr>
        <p:spPr bwMode="auto">
          <a:xfrm>
            <a:off x="2362200" y="2438400"/>
            <a:ext cx="762000" cy="22860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57" name="Line 9"/>
          <p:cNvSpPr>
            <a:spLocks noChangeShapeType="1"/>
          </p:cNvSpPr>
          <p:nvPr/>
        </p:nvSpPr>
        <p:spPr bwMode="auto">
          <a:xfrm>
            <a:off x="2362200" y="2362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58" name="Line 10"/>
          <p:cNvSpPr>
            <a:spLocks noChangeShapeType="1"/>
          </p:cNvSpPr>
          <p:nvPr/>
        </p:nvSpPr>
        <p:spPr bwMode="auto">
          <a:xfrm>
            <a:off x="3124200" y="2362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59" name="Rectangle 11"/>
          <p:cNvSpPr>
            <a:spLocks noChangeArrowheads="1"/>
          </p:cNvSpPr>
          <p:nvPr/>
        </p:nvSpPr>
        <p:spPr bwMode="auto">
          <a:xfrm>
            <a:off x="3505200" y="2514600"/>
            <a:ext cx="609600" cy="6096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0" name="Rectangle 12"/>
          <p:cNvSpPr>
            <a:spLocks noChangeArrowheads="1"/>
          </p:cNvSpPr>
          <p:nvPr/>
        </p:nvSpPr>
        <p:spPr bwMode="auto">
          <a:xfrm>
            <a:off x="3505200" y="2438400"/>
            <a:ext cx="609600" cy="152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1" name="Line 13"/>
          <p:cNvSpPr>
            <a:spLocks noChangeShapeType="1"/>
          </p:cNvSpPr>
          <p:nvPr/>
        </p:nvSpPr>
        <p:spPr bwMode="auto">
          <a:xfrm>
            <a:off x="3048000" y="30480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2" name="Line 14"/>
          <p:cNvSpPr>
            <a:spLocks noChangeShapeType="1"/>
          </p:cNvSpPr>
          <p:nvPr/>
        </p:nvSpPr>
        <p:spPr bwMode="auto">
          <a:xfrm>
            <a:off x="2133600" y="2286000"/>
            <a:ext cx="381000" cy="0"/>
          </a:xfrm>
          <a:prstGeom prst="line">
            <a:avLst/>
          </a:prstGeom>
          <a:noFill/>
          <a:ln w="5715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3" name="Line 15"/>
          <p:cNvSpPr>
            <a:spLocks noChangeShapeType="1"/>
          </p:cNvSpPr>
          <p:nvPr/>
        </p:nvSpPr>
        <p:spPr bwMode="auto">
          <a:xfrm>
            <a:off x="3276600" y="3048000"/>
            <a:ext cx="0" cy="9144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4" name="Line 16"/>
          <p:cNvSpPr>
            <a:spLocks noChangeShapeType="1"/>
          </p:cNvSpPr>
          <p:nvPr/>
        </p:nvSpPr>
        <p:spPr bwMode="auto">
          <a:xfrm>
            <a:off x="1981200" y="3962400"/>
            <a:ext cx="21336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5" name="AutoShape 17"/>
          <p:cNvSpPr>
            <a:spLocks noChangeArrowheads="1"/>
          </p:cNvSpPr>
          <p:nvPr/>
        </p:nvSpPr>
        <p:spPr bwMode="auto">
          <a:xfrm>
            <a:off x="3581400" y="3810000"/>
            <a:ext cx="914400" cy="3048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6" name="Freeform 18"/>
          <p:cNvSpPr>
            <a:spLocks/>
          </p:cNvSpPr>
          <p:nvPr/>
        </p:nvSpPr>
        <p:spPr bwMode="auto">
          <a:xfrm>
            <a:off x="4191000" y="5943600"/>
            <a:ext cx="457200" cy="609600"/>
          </a:xfrm>
          <a:custGeom>
            <a:avLst/>
            <a:gdLst>
              <a:gd name="T0" fmla="*/ 144 w 864"/>
              <a:gd name="T1" fmla="*/ 480 h 1211"/>
              <a:gd name="T2" fmla="*/ 0 w 864"/>
              <a:gd name="T3" fmla="*/ 480 h 1211"/>
              <a:gd name="T4" fmla="*/ 0 w 864"/>
              <a:gd name="T5" fmla="*/ 0 h 1211"/>
              <a:gd name="T6" fmla="*/ 384 w 864"/>
              <a:gd name="T7" fmla="*/ 0 h 1211"/>
              <a:gd name="T8" fmla="*/ 384 w 864"/>
              <a:gd name="T9" fmla="*/ 480 h 1211"/>
              <a:gd name="T10" fmla="*/ 240 w 864"/>
              <a:gd name="T11" fmla="*/ 480 h 1211"/>
              <a:gd name="T12" fmla="*/ 240 w 864"/>
              <a:gd name="T13" fmla="*/ 864 h 1211"/>
              <a:gd name="T14" fmla="*/ 384 w 864"/>
              <a:gd name="T15" fmla="*/ 864 h 1211"/>
              <a:gd name="T16" fmla="*/ 384 w 864"/>
              <a:gd name="T17" fmla="*/ 720 h 1211"/>
              <a:gd name="T18" fmla="*/ 864 w 864"/>
              <a:gd name="T19" fmla="*/ 720 h 1211"/>
              <a:gd name="T20" fmla="*/ 672 w 864"/>
              <a:gd name="T21" fmla="*/ 1152 h 1211"/>
              <a:gd name="T22" fmla="*/ 400 w 864"/>
              <a:gd name="T23" fmla="*/ 1104 h 1211"/>
              <a:gd name="T24" fmla="*/ 384 w 864"/>
              <a:gd name="T25" fmla="*/ 912 h 1211"/>
              <a:gd name="T26" fmla="*/ 192 w 864"/>
              <a:gd name="T27" fmla="*/ 912 h 1211"/>
              <a:gd name="T28" fmla="*/ 192 w 864"/>
              <a:gd name="T29" fmla="*/ 480 h 1211"/>
              <a:gd name="T30" fmla="*/ 144 w 864"/>
              <a:gd name="T31" fmla="*/ 480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64" h="1211">
                <a:moveTo>
                  <a:pt x="144" y="480"/>
                </a:moveTo>
                <a:lnTo>
                  <a:pt x="0" y="480"/>
                </a:lnTo>
                <a:lnTo>
                  <a:pt x="0" y="0"/>
                </a:lnTo>
                <a:lnTo>
                  <a:pt x="384" y="0"/>
                </a:lnTo>
                <a:lnTo>
                  <a:pt x="384" y="480"/>
                </a:lnTo>
                <a:lnTo>
                  <a:pt x="240" y="480"/>
                </a:lnTo>
                <a:lnTo>
                  <a:pt x="240" y="864"/>
                </a:lnTo>
                <a:lnTo>
                  <a:pt x="384" y="864"/>
                </a:lnTo>
                <a:lnTo>
                  <a:pt x="384" y="720"/>
                </a:lnTo>
                <a:lnTo>
                  <a:pt x="864" y="720"/>
                </a:lnTo>
                <a:lnTo>
                  <a:pt x="672" y="1152"/>
                </a:lnTo>
                <a:cubicBezTo>
                  <a:pt x="395" y="1119"/>
                  <a:pt x="400" y="1211"/>
                  <a:pt x="400" y="1104"/>
                </a:cubicBezTo>
                <a:lnTo>
                  <a:pt x="384" y="912"/>
                </a:lnTo>
                <a:lnTo>
                  <a:pt x="192" y="912"/>
                </a:lnTo>
                <a:lnTo>
                  <a:pt x="192" y="480"/>
                </a:lnTo>
                <a:lnTo>
                  <a:pt x="144" y="480"/>
                </a:lnTo>
                <a:close/>
              </a:path>
            </a:pathLst>
          </a:cu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7" name="Line 19"/>
          <p:cNvSpPr>
            <a:spLocks noChangeShapeType="1"/>
          </p:cNvSpPr>
          <p:nvPr/>
        </p:nvSpPr>
        <p:spPr bwMode="auto">
          <a:xfrm>
            <a:off x="1981200" y="3962400"/>
            <a:ext cx="0" cy="1371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8" name="Rectangle 20"/>
          <p:cNvSpPr>
            <a:spLocks noChangeArrowheads="1"/>
          </p:cNvSpPr>
          <p:nvPr/>
        </p:nvSpPr>
        <p:spPr bwMode="auto">
          <a:xfrm>
            <a:off x="2209800" y="5257800"/>
            <a:ext cx="152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69" name="Line 21"/>
          <p:cNvSpPr>
            <a:spLocks noChangeShapeType="1"/>
          </p:cNvSpPr>
          <p:nvPr/>
        </p:nvSpPr>
        <p:spPr bwMode="auto">
          <a:xfrm>
            <a:off x="1981200" y="5334000"/>
            <a:ext cx="2286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0" name="Line 22"/>
          <p:cNvSpPr>
            <a:spLocks noChangeShapeType="1"/>
          </p:cNvSpPr>
          <p:nvPr/>
        </p:nvSpPr>
        <p:spPr bwMode="auto">
          <a:xfrm>
            <a:off x="2362200" y="5562600"/>
            <a:ext cx="304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1" name="Freeform 23"/>
          <p:cNvSpPr>
            <a:spLocks/>
          </p:cNvSpPr>
          <p:nvPr/>
        </p:nvSpPr>
        <p:spPr bwMode="auto">
          <a:xfrm flipH="1">
            <a:off x="3200400" y="5029200"/>
            <a:ext cx="457200" cy="685800"/>
          </a:xfrm>
          <a:custGeom>
            <a:avLst/>
            <a:gdLst>
              <a:gd name="T0" fmla="*/ 144 w 864"/>
              <a:gd name="T1" fmla="*/ 480 h 1211"/>
              <a:gd name="T2" fmla="*/ 0 w 864"/>
              <a:gd name="T3" fmla="*/ 480 h 1211"/>
              <a:gd name="T4" fmla="*/ 0 w 864"/>
              <a:gd name="T5" fmla="*/ 0 h 1211"/>
              <a:gd name="T6" fmla="*/ 384 w 864"/>
              <a:gd name="T7" fmla="*/ 0 h 1211"/>
              <a:gd name="T8" fmla="*/ 384 w 864"/>
              <a:gd name="T9" fmla="*/ 480 h 1211"/>
              <a:gd name="T10" fmla="*/ 240 w 864"/>
              <a:gd name="T11" fmla="*/ 480 h 1211"/>
              <a:gd name="T12" fmla="*/ 240 w 864"/>
              <a:gd name="T13" fmla="*/ 864 h 1211"/>
              <a:gd name="T14" fmla="*/ 384 w 864"/>
              <a:gd name="T15" fmla="*/ 864 h 1211"/>
              <a:gd name="T16" fmla="*/ 384 w 864"/>
              <a:gd name="T17" fmla="*/ 720 h 1211"/>
              <a:gd name="T18" fmla="*/ 864 w 864"/>
              <a:gd name="T19" fmla="*/ 720 h 1211"/>
              <a:gd name="T20" fmla="*/ 672 w 864"/>
              <a:gd name="T21" fmla="*/ 1152 h 1211"/>
              <a:gd name="T22" fmla="*/ 400 w 864"/>
              <a:gd name="T23" fmla="*/ 1104 h 1211"/>
              <a:gd name="T24" fmla="*/ 384 w 864"/>
              <a:gd name="T25" fmla="*/ 912 h 1211"/>
              <a:gd name="T26" fmla="*/ 192 w 864"/>
              <a:gd name="T27" fmla="*/ 912 h 1211"/>
              <a:gd name="T28" fmla="*/ 192 w 864"/>
              <a:gd name="T29" fmla="*/ 480 h 1211"/>
              <a:gd name="T30" fmla="*/ 144 w 864"/>
              <a:gd name="T31" fmla="*/ 480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64" h="1211">
                <a:moveTo>
                  <a:pt x="144" y="480"/>
                </a:moveTo>
                <a:lnTo>
                  <a:pt x="0" y="480"/>
                </a:lnTo>
                <a:lnTo>
                  <a:pt x="0" y="0"/>
                </a:lnTo>
                <a:lnTo>
                  <a:pt x="384" y="0"/>
                </a:lnTo>
                <a:lnTo>
                  <a:pt x="384" y="480"/>
                </a:lnTo>
                <a:lnTo>
                  <a:pt x="240" y="480"/>
                </a:lnTo>
                <a:lnTo>
                  <a:pt x="240" y="864"/>
                </a:lnTo>
                <a:lnTo>
                  <a:pt x="384" y="864"/>
                </a:lnTo>
                <a:lnTo>
                  <a:pt x="384" y="720"/>
                </a:lnTo>
                <a:lnTo>
                  <a:pt x="864" y="720"/>
                </a:lnTo>
                <a:lnTo>
                  <a:pt x="672" y="1152"/>
                </a:lnTo>
                <a:cubicBezTo>
                  <a:pt x="395" y="1119"/>
                  <a:pt x="400" y="1211"/>
                  <a:pt x="400" y="1104"/>
                </a:cubicBezTo>
                <a:lnTo>
                  <a:pt x="384" y="912"/>
                </a:lnTo>
                <a:lnTo>
                  <a:pt x="192" y="912"/>
                </a:lnTo>
                <a:lnTo>
                  <a:pt x="192" y="480"/>
                </a:lnTo>
                <a:lnTo>
                  <a:pt x="144" y="480"/>
                </a:lnTo>
                <a:close/>
              </a:path>
            </a:pathLst>
          </a:cu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2" name="Freeform 24"/>
          <p:cNvSpPr>
            <a:spLocks/>
          </p:cNvSpPr>
          <p:nvPr/>
        </p:nvSpPr>
        <p:spPr bwMode="auto">
          <a:xfrm>
            <a:off x="2667000" y="5410200"/>
            <a:ext cx="228600" cy="304800"/>
          </a:xfrm>
          <a:custGeom>
            <a:avLst/>
            <a:gdLst>
              <a:gd name="T0" fmla="*/ 0 w 864"/>
              <a:gd name="T1" fmla="*/ 576 h 1056"/>
              <a:gd name="T2" fmla="*/ 624 w 864"/>
              <a:gd name="T3" fmla="*/ 576 h 1056"/>
              <a:gd name="T4" fmla="*/ 624 w 864"/>
              <a:gd name="T5" fmla="*/ 1056 h 1056"/>
              <a:gd name="T6" fmla="*/ 864 w 864"/>
              <a:gd name="T7" fmla="*/ 1056 h 1056"/>
              <a:gd name="T8" fmla="*/ 864 w 864"/>
              <a:gd name="T9" fmla="*/ 336 h 1056"/>
              <a:gd name="T10" fmla="*/ 480 w 864"/>
              <a:gd name="T11" fmla="*/ 336 h 1056"/>
              <a:gd name="T12" fmla="*/ 480 w 864"/>
              <a:gd name="T13" fmla="*/ 48 h 1056"/>
              <a:gd name="T14" fmla="*/ 672 w 864"/>
              <a:gd name="T15" fmla="*/ 48 h 1056"/>
              <a:gd name="T16" fmla="*/ 672 w 864"/>
              <a:gd name="T17" fmla="*/ 0 h 1056"/>
              <a:gd name="T18" fmla="*/ 240 w 864"/>
              <a:gd name="T19" fmla="*/ 0 h 1056"/>
              <a:gd name="T20" fmla="*/ 240 w 864"/>
              <a:gd name="T21" fmla="*/ 48 h 1056"/>
              <a:gd name="T22" fmla="*/ 432 w 864"/>
              <a:gd name="T23" fmla="*/ 48 h 1056"/>
              <a:gd name="T24" fmla="*/ 432 w 864"/>
              <a:gd name="T25" fmla="*/ 336 h 1056"/>
              <a:gd name="T26" fmla="*/ 0 w 864"/>
              <a:gd name="T27" fmla="*/ 336 h 1056"/>
              <a:gd name="T28" fmla="*/ 0 w 864"/>
              <a:gd name="T29" fmla="*/ 576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64" h="1056">
                <a:moveTo>
                  <a:pt x="0" y="576"/>
                </a:moveTo>
                <a:lnTo>
                  <a:pt x="624" y="576"/>
                </a:lnTo>
                <a:lnTo>
                  <a:pt x="624" y="1056"/>
                </a:lnTo>
                <a:lnTo>
                  <a:pt x="864" y="1056"/>
                </a:lnTo>
                <a:lnTo>
                  <a:pt x="864" y="336"/>
                </a:lnTo>
                <a:lnTo>
                  <a:pt x="480" y="336"/>
                </a:lnTo>
                <a:lnTo>
                  <a:pt x="480" y="48"/>
                </a:lnTo>
                <a:lnTo>
                  <a:pt x="672" y="48"/>
                </a:lnTo>
                <a:lnTo>
                  <a:pt x="672" y="0"/>
                </a:lnTo>
                <a:lnTo>
                  <a:pt x="240" y="0"/>
                </a:lnTo>
                <a:lnTo>
                  <a:pt x="240" y="48"/>
                </a:lnTo>
                <a:lnTo>
                  <a:pt x="432" y="48"/>
                </a:lnTo>
                <a:lnTo>
                  <a:pt x="432" y="336"/>
                </a:lnTo>
                <a:lnTo>
                  <a:pt x="0" y="336"/>
                </a:lnTo>
                <a:lnTo>
                  <a:pt x="0" y="5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3" name="Freeform 25"/>
          <p:cNvSpPr>
            <a:spLocks/>
          </p:cNvSpPr>
          <p:nvPr/>
        </p:nvSpPr>
        <p:spPr bwMode="auto">
          <a:xfrm>
            <a:off x="4800600" y="4114800"/>
            <a:ext cx="838200" cy="1143000"/>
          </a:xfrm>
          <a:custGeom>
            <a:avLst/>
            <a:gdLst>
              <a:gd name="T0" fmla="*/ 144 w 1104"/>
              <a:gd name="T1" fmla="*/ 288 h 960"/>
              <a:gd name="T2" fmla="*/ 0 w 1104"/>
              <a:gd name="T3" fmla="*/ 288 h 960"/>
              <a:gd name="T4" fmla="*/ 144 w 1104"/>
              <a:gd name="T5" fmla="*/ 0 h 960"/>
              <a:gd name="T6" fmla="*/ 912 w 1104"/>
              <a:gd name="T7" fmla="*/ 0 h 960"/>
              <a:gd name="T8" fmla="*/ 1104 w 1104"/>
              <a:gd name="T9" fmla="*/ 240 h 960"/>
              <a:gd name="T10" fmla="*/ 960 w 1104"/>
              <a:gd name="T11" fmla="*/ 240 h 960"/>
              <a:gd name="T12" fmla="*/ 960 w 1104"/>
              <a:gd name="T13" fmla="*/ 960 h 960"/>
              <a:gd name="T14" fmla="*/ 144 w 1104"/>
              <a:gd name="T15" fmla="*/ 960 h 960"/>
              <a:gd name="T16" fmla="*/ 144 w 1104"/>
              <a:gd name="T17" fmla="*/ 288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4" h="960">
                <a:moveTo>
                  <a:pt x="144" y="288"/>
                </a:moveTo>
                <a:lnTo>
                  <a:pt x="0" y="288"/>
                </a:lnTo>
                <a:lnTo>
                  <a:pt x="144" y="0"/>
                </a:lnTo>
                <a:lnTo>
                  <a:pt x="912" y="0"/>
                </a:lnTo>
                <a:lnTo>
                  <a:pt x="1104" y="240"/>
                </a:lnTo>
                <a:lnTo>
                  <a:pt x="960" y="240"/>
                </a:lnTo>
                <a:lnTo>
                  <a:pt x="960" y="960"/>
                </a:lnTo>
                <a:lnTo>
                  <a:pt x="144" y="960"/>
                </a:lnTo>
                <a:lnTo>
                  <a:pt x="144" y="288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4" name="Freeform 26"/>
          <p:cNvSpPr>
            <a:spLocks/>
          </p:cNvSpPr>
          <p:nvPr/>
        </p:nvSpPr>
        <p:spPr bwMode="auto">
          <a:xfrm>
            <a:off x="4876800" y="4724400"/>
            <a:ext cx="228600" cy="304800"/>
          </a:xfrm>
          <a:custGeom>
            <a:avLst/>
            <a:gdLst>
              <a:gd name="T0" fmla="*/ 0 w 864"/>
              <a:gd name="T1" fmla="*/ 576 h 1056"/>
              <a:gd name="T2" fmla="*/ 624 w 864"/>
              <a:gd name="T3" fmla="*/ 576 h 1056"/>
              <a:gd name="T4" fmla="*/ 624 w 864"/>
              <a:gd name="T5" fmla="*/ 1056 h 1056"/>
              <a:gd name="T6" fmla="*/ 864 w 864"/>
              <a:gd name="T7" fmla="*/ 1056 h 1056"/>
              <a:gd name="T8" fmla="*/ 864 w 864"/>
              <a:gd name="T9" fmla="*/ 336 h 1056"/>
              <a:gd name="T10" fmla="*/ 480 w 864"/>
              <a:gd name="T11" fmla="*/ 336 h 1056"/>
              <a:gd name="T12" fmla="*/ 480 w 864"/>
              <a:gd name="T13" fmla="*/ 48 h 1056"/>
              <a:gd name="T14" fmla="*/ 672 w 864"/>
              <a:gd name="T15" fmla="*/ 48 h 1056"/>
              <a:gd name="T16" fmla="*/ 672 w 864"/>
              <a:gd name="T17" fmla="*/ 0 h 1056"/>
              <a:gd name="T18" fmla="*/ 240 w 864"/>
              <a:gd name="T19" fmla="*/ 0 h 1056"/>
              <a:gd name="T20" fmla="*/ 240 w 864"/>
              <a:gd name="T21" fmla="*/ 48 h 1056"/>
              <a:gd name="T22" fmla="*/ 432 w 864"/>
              <a:gd name="T23" fmla="*/ 48 h 1056"/>
              <a:gd name="T24" fmla="*/ 432 w 864"/>
              <a:gd name="T25" fmla="*/ 336 h 1056"/>
              <a:gd name="T26" fmla="*/ 0 w 864"/>
              <a:gd name="T27" fmla="*/ 336 h 1056"/>
              <a:gd name="T28" fmla="*/ 0 w 864"/>
              <a:gd name="T29" fmla="*/ 576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64" h="1056">
                <a:moveTo>
                  <a:pt x="0" y="576"/>
                </a:moveTo>
                <a:lnTo>
                  <a:pt x="624" y="576"/>
                </a:lnTo>
                <a:lnTo>
                  <a:pt x="624" y="1056"/>
                </a:lnTo>
                <a:lnTo>
                  <a:pt x="864" y="1056"/>
                </a:lnTo>
                <a:lnTo>
                  <a:pt x="864" y="336"/>
                </a:lnTo>
                <a:lnTo>
                  <a:pt x="480" y="336"/>
                </a:lnTo>
                <a:lnTo>
                  <a:pt x="480" y="48"/>
                </a:lnTo>
                <a:lnTo>
                  <a:pt x="672" y="48"/>
                </a:lnTo>
                <a:lnTo>
                  <a:pt x="672" y="0"/>
                </a:lnTo>
                <a:lnTo>
                  <a:pt x="240" y="0"/>
                </a:lnTo>
                <a:lnTo>
                  <a:pt x="240" y="48"/>
                </a:lnTo>
                <a:lnTo>
                  <a:pt x="432" y="48"/>
                </a:lnTo>
                <a:lnTo>
                  <a:pt x="432" y="336"/>
                </a:lnTo>
                <a:lnTo>
                  <a:pt x="0" y="336"/>
                </a:lnTo>
                <a:lnTo>
                  <a:pt x="0" y="5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5" name="Freeform 27"/>
          <p:cNvSpPr>
            <a:spLocks/>
          </p:cNvSpPr>
          <p:nvPr/>
        </p:nvSpPr>
        <p:spPr bwMode="auto">
          <a:xfrm>
            <a:off x="6172200" y="4114800"/>
            <a:ext cx="1981200" cy="1143000"/>
          </a:xfrm>
          <a:custGeom>
            <a:avLst/>
            <a:gdLst>
              <a:gd name="T0" fmla="*/ 144 w 1104"/>
              <a:gd name="T1" fmla="*/ 288 h 960"/>
              <a:gd name="T2" fmla="*/ 0 w 1104"/>
              <a:gd name="T3" fmla="*/ 288 h 960"/>
              <a:gd name="T4" fmla="*/ 144 w 1104"/>
              <a:gd name="T5" fmla="*/ 0 h 960"/>
              <a:gd name="T6" fmla="*/ 912 w 1104"/>
              <a:gd name="T7" fmla="*/ 0 h 960"/>
              <a:gd name="T8" fmla="*/ 1104 w 1104"/>
              <a:gd name="T9" fmla="*/ 240 h 960"/>
              <a:gd name="T10" fmla="*/ 960 w 1104"/>
              <a:gd name="T11" fmla="*/ 240 h 960"/>
              <a:gd name="T12" fmla="*/ 960 w 1104"/>
              <a:gd name="T13" fmla="*/ 960 h 960"/>
              <a:gd name="T14" fmla="*/ 144 w 1104"/>
              <a:gd name="T15" fmla="*/ 960 h 960"/>
              <a:gd name="T16" fmla="*/ 144 w 1104"/>
              <a:gd name="T17" fmla="*/ 288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4" h="960">
                <a:moveTo>
                  <a:pt x="144" y="288"/>
                </a:moveTo>
                <a:lnTo>
                  <a:pt x="0" y="288"/>
                </a:lnTo>
                <a:lnTo>
                  <a:pt x="144" y="0"/>
                </a:lnTo>
                <a:lnTo>
                  <a:pt x="912" y="0"/>
                </a:lnTo>
                <a:lnTo>
                  <a:pt x="1104" y="240"/>
                </a:lnTo>
                <a:lnTo>
                  <a:pt x="960" y="240"/>
                </a:lnTo>
                <a:lnTo>
                  <a:pt x="960" y="960"/>
                </a:lnTo>
                <a:lnTo>
                  <a:pt x="144" y="960"/>
                </a:lnTo>
                <a:lnTo>
                  <a:pt x="144" y="288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6" name="Freeform 28"/>
          <p:cNvSpPr>
            <a:spLocks/>
          </p:cNvSpPr>
          <p:nvPr/>
        </p:nvSpPr>
        <p:spPr bwMode="auto">
          <a:xfrm>
            <a:off x="6324600" y="4724400"/>
            <a:ext cx="228600" cy="304800"/>
          </a:xfrm>
          <a:custGeom>
            <a:avLst/>
            <a:gdLst>
              <a:gd name="T0" fmla="*/ 0 w 864"/>
              <a:gd name="T1" fmla="*/ 576 h 1056"/>
              <a:gd name="T2" fmla="*/ 624 w 864"/>
              <a:gd name="T3" fmla="*/ 576 h 1056"/>
              <a:gd name="T4" fmla="*/ 624 w 864"/>
              <a:gd name="T5" fmla="*/ 1056 h 1056"/>
              <a:gd name="T6" fmla="*/ 864 w 864"/>
              <a:gd name="T7" fmla="*/ 1056 h 1056"/>
              <a:gd name="T8" fmla="*/ 864 w 864"/>
              <a:gd name="T9" fmla="*/ 336 h 1056"/>
              <a:gd name="T10" fmla="*/ 480 w 864"/>
              <a:gd name="T11" fmla="*/ 336 h 1056"/>
              <a:gd name="T12" fmla="*/ 480 w 864"/>
              <a:gd name="T13" fmla="*/ 48 h 1056"/>
              <a:gd name="T14" fmla="*/ 672 w 864"/>
              <a:gd name="T15" fmla="*/ 48 h 1056"/>
              <a:gd name="T16" fmla="*/ 672 w 864"/>
              <a:gd name="T17" fmla="*/ 0 h 1056"/>
              <a:gd name="T18" fmla="*/ 240 w 864"/>
              <a:gd name="T19" fmla="*/ 0 h 1056"/>
              <a:gd name="T20" fmla="*/ 240 w 864"/>
              <a:gd name="T21" fmla="*/ 48 h 1056"/>
              <a:gd name="T22" fmla="*/ 432 w 864"/>
              <a:gd name="T23" fmla="*/ 48 h 1056"/>
              <a:gd name="T24" fmla="*/ 432 w 864"/>
              <a:gd name="T25" fmla="*/ 336 h 1056"/>
              <a:gd name="T26" fmla="*/ 0 w 864"/>
              <a:gd name="T27" fmla="*/ 336 h 1056"/>
              <a:gd name="T28" fmla="*/ 0 w 864"/>
              <a:gd name="T29" fmla="*/ 576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64" h="1056">
                <a:moveTo>
                  <a:pt x="0" y="576"/>
                </a:moveTo>
                <a:lnTo>
                  <a:pt x="624" y="576"/>
                </a:lnTo>
                <a:lnTo>
                  <a:pt x="624" y="1056"/>
                </a:lnTo>
                <a:lnTo>
                  <a:pt x="864" y="1056"/>
                </a:lnTo>
                <a:lnTo>
                  <a:pt x="864" y="336"/>
                </a:lnTo>
                <a:lnTo>
                  <a:pt x="480" y="336"/>
                </a:lnTo>
                <a:lnTo>
                  <a:pt x="480" y="48"/>
                </a:lnTo>
                <a:lnTo>
                  <a:pt x="672" y="48"/>
                </a:lnTo>
                <a:lnTo>
                  <a:pt x="672" y="0"/>
                </a:lnTo>
                <a:lnTo>
                  <a:pt x="240" y="0"/>
                </a:lnTo>
                <a:lnTo>
                  <a:pt x="240" y="48"/>
                </a:lnTo>
                <a:lnTo>
                  <a:pt x="432" y="48"/>
                </a:lnTo>
                <a:lnTo>
                  <a:pt x="432" y="336"/>
                </a:lnTo>
                <a:lnTo>
                  <a:pt x="0" y="336"/>
                </a:lnTo>
                <a:lnTo>
                  <a:pt x="0" y="5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7" name="Freeform 29"/>
          <p:cNvSpPr>
            <a:spLocks/>
          </p:cNvSpPr>
          <p:nvPr/>
        </p:nvSpPr>
        <p:spPr bwMode="auto">
          <a:xfrm flipH="1">
            <a:off x="7391400" y="4572000"/>
            <a:ext cx="457200" cy="685800"/>
          </a:xfrm>
          <a:custGeom>
            <a:avLst/>
            <a:gdLst>
              <a:gd name="T0" fmla="*/ 144 w 864"/>
              <a:gd name="T1" fmla="*/ 480 h 1211"/>
              <a:gd name="T2" fmla="*/ 0 w 864"/>
              <a:gd name="T3" fmla="*/ 480 h 1211"/>
              <a:gd name="T4" fmla="*/ 0 w 864"/>
              <a:gd name="T5" fmla="*/ 0 h 1211"/>
              <a:gd name="T6" fmla="*/ 384 w 864"/>
              <a:gd name="T7" fmla="*/ 0 h 1211"/>
              <a:gd name="T8" fmla="*/ 384 w 864"/>
              <a:gd name="T9" fmla="*/ 480 h 1211"/>
              <a:gd name="T10" fmla="*/ 240 w 864"/>
              <a:gd name="T11" fmla="*/ 480 h 1211"/>
              <a:gd name="T12" fmla="*/ 240 w 864"/>
              <a:gd name="T13" fmla="*/ 864 h 1211"/>
              <a:gd name="T14" fmla="*/ 384 w 864"/>
              <a:gd name="T15" fmla="*/ 864 h 1211"/>
              <a:gd name="T16" fmla="*/ 384 w 864"/>
              <a:gd name="T17" fmla="*/ 720 h 1211"/>
              <a:gd name="T18" fmla="*/ 864 w 864"/>
              <a:gd name="T19" fmla="*/ 720 h 1211"/>
              <a:gd name="T20" fmla="*/ 672 w 864"/>
              <a:gd name="T21" fmla="*/ 1152 h 1211"/>
              <a:gd name="T22" fmla="*/ 400 w 864"/>
              <a:gd name="T23" fmla="*/ 1104 h 1211"/>
              <a:gd name="T24" fmla="*/ 384 w 864"/>
              <a:gd name="T25" fmla="*/ 912 h 1211"/>
              <a:gd name="T26" fmla="*/ 192 w 864"/>
              <a:gd name="T27" fmla="*/ 912 h 1211"/>
              <a:gd name="T28" fmla="*/ 192 w 864"/>
              <a:gd name="T29" fmla="*/ 480 h 1211"/>
              <a:gd name="T30" fmla="*/ 144 w 864"/>
              <a:gd name="T31" fmla="*/ 480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64" h="1211">
                <a:moveTo>
                  <a:pt x="144" y="480"/>
                </a:moveTo>
                <a:lnTo>
                  <a:pt x="0" y="480"/>
                </a:lnTo>
                <a:lnTo>
                  <a:pt x="0" y="0"/>
                </a:lnTo>
                <a:lnTo>
                  <a:pt x="384" y="0"/>
                </a:lnTo>
                <a:lnTo>
                  <a:pt x="384" y="480"/>
                </a:lnTo>
                <a:lnTo>
                  <a:pt x="240" y="480"/>
                </a:lnTo>
                <a:lnTo>
                  <a:pt x="240" y="864"/>
                </a:lnTo>
                <a:lnTo>
                  <a:pt x="384" y="864"/>
                </a:lnTo>
                <a:lnTo>
                  <a:pt x="384" y="720"/>
                </a:lnTo>
                <a:lnTo>
                  <a:pt x="864" y="720"/>
                </a:lnTo>
                <a:lnTo>
                  <a:pt x="672" y="1152"/>
                </a:lnTo>
                <a:cubicBezTo>
                  <a:pt x="395" y="1119"/>
                  <a:pt x="400" y="1211"/>
                  <a:pt x="400" y="1104"/>
                </a:cubicBezTo>
                <a:lnTo>
                  <a:pt x="384" y="912"/>
                </a:lnTo>
                <a:lnTo>
                  <a:pt x="192" y="912"/>
                </a:lnTo>
                <a:lnTo>
                  <a:pt x="192" y="480"/>
                </a:lnTo>
                <a:lnTo>
                  <a:pt x="144" y="48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8" name="Freeform 30"/>
          <p:cNvSpPr>
            <a:spLocks/>
          </p:cNvSpPr>
          <p:nvPr/>
        </p:nvSpPr>
        <p:spPr bwMode="auto">
          <a:xfrm>
            <a:off x="6934200" y="3048000"/>
            <a:ext cx="1228725" cy="531813"/>
          </a:xfrm>
          <a:custGeom>
            <a:avLst/>
            <a:gdLst>
              <a:gd name="T0" fmla="*/ 54 w 774"/>
              <a:gd name="T1" fmla="*/ 56 h 335"/>
              <a:gd name="T2" fmla="*/ 30 w 774"/>
              <a:gd name="T3" fmla="*/ 16 h 335"/>
              <a:gd name="T4" fmla="*/ 54 w 774"/>
              <a:gd name="T5" fmla="*/ 8 h 335"/>
              <a:gd name="T6" fmla="*/ 150 w 774"/>
              <a:gd name="T7" fmla="*/ 0 h 335"/>
              <a:gd name="T8" fmla="*/ 174 w 774"/>
              <a:gd name="T9" fmla="*/ 8 h 335"/>
              <a:gd name="T10" fmla="*/ 198 w 774"/>
              <a:gd name="T11" fmla="*/ 24 h 335"/>
              <a:gd name="T12" fmla="*/ 246 w 774"/>
              <a:gd name="T13" fmla="*/ 8 h 335"/>
              <a:gd name="T14" fmla="*/ 270 w 774"/>
              <a:gd name="T15" fmla="*/ 0 h 335"/>
              <a:gd name="T16" fmla="*/ 326 w 774"/>
              <a:gd name="T17" fmla="*/ 56 h 335"/>
              <a:gd name="T18" fmla="*/ 382 w 774"/>
              <a:gd name="T19" fmla="*/ 48 h 335"/>
              <a:gd name="T20" fmla="*/ 430 w 774"/>
              <a:gd name="T21" fmla="*/ 32 h 335"/>
              <a:gd name="T22" fmla="*/ 542 w 774"/>
              <a:gd name="T23" fmla="*/ 96 h 335"/>
              <a:gd name="T24" fmla="*/ 670 w 774"/>
              <a:gd name="T25" fmla="*/ 56 h 335"/>
              <a:gd name="T26" fmla="*/ 726 w 774"/>
              <a:gd name="T27" fmla="*/ 144 h 335"/>
              <a:gd name="T28" fmla="*/ 774 w 774"/>
              <a:gd name="T29" fmla="*/ 160 h 335"/>
              <a:gd name="T30" fmla="*/ 766 w 774"/>
              <a:gd name="T31" fmla="*/ 192 h 335"/>
              <a:gd name="T32" fmla="*/ 718 w 774"/>
              <a:gd name="T33" fmla="*/ 208 h 335"/>
              <a:gd name="T34" fmla="*/ 702 w 774"/>
              <a:gd name="T35" fmla="*/ 232 h 335"/>
              <a:gd name="T36" fmla="*/ 598 w 774"/>
              <a:gd name="T37" fmla="*/ 296 h 335"/>
              <a:gd name="T38" fmla="*/ 526 w 774"/>
              <a:gd name="T39" fmla="*/ 264 h 335"/>
              <a:gd name="T40" fmla="*/ 518 w 774"/>
              <a:gd name="T41" fmla="*/ 288 h 335"/>
              <a:gd name="T42" fmla="*/ 470 w 774"/>
              <a:gd name="T43" fmla="*/ 304 h 335"/>
              <a:gd name="T44" fmla="*/ 446 w 774"/>
              <a:gd name="T45" fmla="*/ 288 h 335"/>
              <a:gd name="T46" fmla="*/ 414 w 774"/>
              <a:gd name="T47" fmla="*/ 240 h 335"/>
              <a:gd name="T48" fmla="*/ 286 w 774"/>
              <a:gd name="T49" fmla="*/ 272 h 335"/>
              <a:gd name="T50" fmla="*/ 230 w 774"/>
              <a:gd name="T51" fmla="*/ 232 h 335"/>
              <a:gd name="T52" fmla="*/ 182 w 774"/>
              <a:gd name="T53" fmla="*/ 184 h 335"/>
              <a:gd name="T54" fmla="*/ 150 w 774"/>
              <a:gd name="T55" fmla="*/ 192 h 335"/>
              <a:gd name="T56" fmla="*/ 102 w 774"/>
              <a:gd name="T57" fmla="*/ 208 h 335"/>
              <a:gd name="T58" fmla="*/ 46 w 774"/>
              <a:gd name="T59" fmla="*/ 200 h 335"/>
              <a:gd name="T60" fmla="*/ 46 w 774"/>
              <a:gd name="T61" fmla="*/ 144 h 335"/>
              <a:gd name="T62" fmla="*/ 70 w 774"/>
              <a:gd name="T63" fmla="*/ 128 h 335"/>
              <a:gd name="T64" fmla="*/ 70 w 774"/>
              <a:gd name="T65" fmla="*/ 72 h 335"/>
              <a:gd name="T66" fmla="*/ 46 w 774"/>
              <a:gd name="T67" fmla="*/ 64 h 335"/>
              <a:gd name="T68" fmla="*/ 54 w 774"/>
              <a:gd name="T69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74" h="335">
                <a:moveTo>
                  <a:pt x="54" y="56"/>
                </a:moveTo>
                <a:cubicBezTo>
                  <a:pt x="31" y="50"/>
                  <a:pt x="0" y="54"/>
                  <a:pt x="30" y="16"/>
                </a:cubicBezTo>
                <a:cubicBezTo>
                  <a:pt x="35" y="9"/>
                  <a:pt x="46" y="9"/>
                  <a:pt x="54" y="8"/>
                </a:cubicBezTo>
                <a:cubicBezTo>
                  <a:pt x="86" y="4"/>
                  <a:pt x="118" y="3"/>
                  <a:pt x="150" y="0"/>
                </a:cubicBezTo>
                <a:cubicBezTo>
                  <a:pt x="158" y="3"/>
                  <a:pt x="166" y="4"/>
                  <a:pt x="174" y="8"/>
                </a:cubicBezTo>
                <a:cubicBezTo>
                  <a:pt x="183" y="12"/>
                  <a:pt x="188" y="24"/>
                  <a:pt x="198" y="24"/>
                </a:cubicBezTo>
                <a:cubicBezTo>
                  <a:pt x="215" y="24"/>
                  <a:pt x="230" y="13"/>
                  <a:pt x="246" y="8"/>
                </a:cubicBezTo>
                <a:cubicBezTo>
                  <a:pt x="254" y="5"/>
                  <a:pt x="270" y="0"/>
                  <a:pt x="270" y="0"/>
                </a:cubicBezTo>
                <a:cubicBezTo>
                  <a:pt x="298" y="28"/>
                  <a:pt x="291" y="44"/>
                  <a:pt x="326" y="56"/>
                </a:cubicBezTo>
                <a:cubicBezTo>
                  <a:pt x="345" y="53"/>
                  <a:pt x="364" y="52"/>
                  <a:pt x="382" y="48"/>
                </a:cubicBezTo>
                <a:cubicBezTo>
                  <a:pt x="398" y="44"/>
                  <a:pt x="430" y="32"/>
                  <a:pt x="430" y="32"/>
                </a:cubicBezTo>
                <a:cubicBezTo>
                  <a:pt x="489" y="44"/>
                  <a:pt x="495" y="65"/>
                  <a:pt x="542" y="96"/>
                </a:cubicBezTo>
                <a:cubicBezTo>
                  <a:pt x="610" y="86"/>
                  <a:pt x="613" y="75"/>
                  <a:pt x="670" y="56"/>
                </a:cubicBezTo>
                <a:cubicBezTo>
                  <a:pt x="708" y="81"/>
                  <a:pt x="711" y="100"/>
                  <a:pt x="726" y="144"/>
                </a:cubicBezTo>
                <a:cubicBezTo>
                  <a:pt x="731" y="160"/>
                  <a:pt x="774" y="160"/>
                  <a:pt x="774" y="160"/>
                </a:cubicBezTo>
                <a:cubicBezTo>
                  <a:pt x="771" y="171"/>
                  <a:pt x="774" y="185"/>
                  <a:pt x="766" y="192"/>
                </a:cubicBezTo>
                <a:cubicBezTo>
                  <a:pt x="753" y="203"/>
                  <a:pt x="718" y="208"/>
                  <a:pt x="718" y="208"/>
                </a:cubicBezTo>
                <a:cubicBezTo>
                  <a:pt x="713" y="216"/>
                  <a:pt x="704" y="223"/>
                  <a:pt x="702" y="232"/>
                </a:cubicBezTo>
                <a:cubicBezTo>
                  <a:pt x="676" y="335"/>
                  <a:pt x="737" y="308"/>
                  <a:pt x="598" y="296"/>
                </a:cubicBezTo>
                <a:cubicBezTo>
                  <a:pt x="575" y="261"/>
                  <a:pt x="568" y="254"/>
                  <a:pt x="526" y="264"/>
                </a:cubicBezTo>
                <a:cubicBezTo>
                  <a:pt x="523" y="272"/>
                  <a:pt x="525" y="283"/>
                  <a:pt x="518" y="288"/>
                </a:cubicBezTo>
                <a:cubicBezTo>
                  <a:pt x="504" y="298"/>
                  <a:pt x="470" y="304"/>
                  <a:pt x="470" y="304"/>
                </a:cubicBezTo>
                <a:cubicBezTo>
                  <a:pt x="462" y="299"/>
                  <a:pt x="452" y="295"/>
                  <a:pt x="446" y="288"/>
                </a:cubicBezTo>
                <a:cubicBezTo>
                  <a:pt x="433" y="274"/>
                  <a:pt x="414" y="240"/>
                  <a:pt x="414" y="240"/>
                </a:cubicBezTo>
                <a:cubicBezTo>
                  <a:pt x="353" y="246"/>
                  <a:pt x="331" y="242"/>
                  <a:pt x="286" y="272"/>
                </a:cubicBezTo>
                <a:cubicBezTo>
                  <a:pt x="182" y="237"/>
                  <a:pt x="267" y="280"/>
                  <a:pt x="230" y="232"/>
                </a:cubicBezTo>
                <a:cubicBezTo>
                  <a:pt x="216" y="214"/>
                  <a:pt x="182" y="184"/>
                  <a:pt x="182" y="184"/>
                </a:cubicBezTo>
                <a:cubicBezTo>
                  <a:pt x="171" y="187"/>
                  <a:pt x="161" y="189"/>
                  <a:pt x="150" y="192"/>
                </a:cubicBezTo>
                <a:cubicBezTo>
                  <a:pt x="134" y="197"/>
                  <a:pt x="102" y="208"/>
                  <a:pt x="102" y="208"/>
                </a:cubicBezTo>
                <a:cubicBezTo>
                  <a:pt x="83" y="205"/>
                  <a:pt x="63" y="208"/>
                  <a:pt x="46" y="200"/>
                </a:cubicBezTo>
                <a:cubicBezTo>
                  <a:pt x="30" y="192"/>
                  <a:pt x="42" y="150"/>
                  <a:pt x="46" y="144"/>
                </a:cubicBezTo>
                <a:cubicBezTo>
                  <a:pt x="51" y="136"/>
                  <a:pt x="62" y="133"/>
                  <a:pt x="70" y="128"/>
                </a:cubicBezTo>
                <a:cubicBezTo>
                  <a:pt x="76" y="109"/>
                  <a:pt x="87" y="93"/>
                  <a:pt x="70" y="72"/>
                </a:cubicBezTo>
                <a:cubicBezTo>
                  <a:pt x="65" y="65"/>
                  <a:pt x="52" y="70"/>
                  <a:pt x="46" y="64"/>
                </a:cubicBezTo>
                <a:cubicBezTo>
                  <a:pt x="43" y="61"/>
                  <a:pt x="51" y="59"/>
                  <a:pt x="54" y="56"/>
                </a:cubicBezTo>
                <a:close/>
              </a:path>
            </a:pathLst>
          </a:cu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79" name="Rectangle 31"/>
          <p:cNvSpPr>
            <a:spLocks noChangeArrowheads="1"/>
          </p:cNvSpPr>
          <p:nvPr/>
        </p:nvSpPr>
        <p:spPr bwMode="auto">
          <a:xfrm>
            <a:off x="8153400" y="4876800"/>
            <a:ext cx="457200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0" name="Rectangle 32"/>
          <p:cNvSpPr>
            <a:spLocks noChangeArrowheads="1"/>
          </p:cNvSpPr>
          <p:nvPr/>
        </p:nvSpPr>
        <p:spPr bwMode="auto">
          <a:xfrm>
            <a:off x="8153400" y="4495800"/>
            <a:ext cx="1524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1" name="Line 33"/>
          <p:cNvSpPr>
            <a:spLocks noChangeShapeType="1"/>
          </p:cNvSpPr>
          <p:nvPr/>
        </p:nvSpPr>
        <p:spPr bwMode="auto">
          <a:xfrm>
            <a:off x="7848600" y="4038600"/>
            <a:ext cx="381000" cy="457200"/>
          </a:xfrm>
          <a:prstGeom prst="line">
            <a:avLst/>
          </a:prstGeom>
          <a:noFill/>
          <a:ln w="5715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2" name="Line 34"/>
          <p:cNvSpPr>
            <a:spLocks noChangeShapeType="1"/>
          </p:cNvSpPr>
          <p:nvPr/>
        </p:nvSpPr>
        <p:spPr bwMode="auto">
          <a:xfrm>
            <a:off x="8229600" y="4724400"/>
            <a:ext cx="0" cy="228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3" name="Freeform 35"/>
          <p:cNvSpPr>
            <a:spLocks/>
          </p:cNvSpPr>
          <p:nvPr/>
        </p:nvSpPr>
        <p:spPr bwMode="auto">
          <a:xfrm>
            <a:off x="7772400" y="4724400"/>
            <a:ext cx="381000" cy="838200"/>
          </a:xfrm>
          <a:custGeom>
            <a:avLst/>
            <a:gdLst>
              <a:gd name="T0" fmla="*/ 240 w 240"/>
              <a:gd name="T1" fmla="*/ 528 h 528"/>
              <a:gd name="T2" fmla="*/ 192 w 240"/>
              <a:gd name="T3" fmla="*/ 528 h 528"/>
              <a:gd name="T4" fmla="*/ 144 w 240"/>
              <a:gd name="T5" fmla="*/ 0 h 528"/>
              <a:gd name="T6" fmla="*/ 0 w 240"/>
              <a:gd name="T7" fmla="*/ 0 h 528"/>
              <a:gd name="T8" fmla="*/ 48 w 240"/>
              <a:gd name="T9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0" h="528">
                <a:moveTo>
                  <a:pt x="240" y="528"/>
                </a:moveTo>
                <a:lnTo>
                  <a:pt x="192" y="528"/>
                </a:lnTo>
                <a:lnTo>
                  <a:pt x="144" y="0"/>
                </a:lnTo>
                <a:lnTo>
                  <a:pt x="0" y="0"/>
                </a:lnTo>
                <a:lnTo>
                  <a:pt x="48" y="0"/>
                </a:lnTo>
              </a:path>
            </a:pathLst>
          </a:custGeom>
          <a:noFill/>
          <a:ln w="57150" cmpd="sng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4" name="Line 36"/>
          <p:cNvSpPr>
            <a:spLocks noChangeShapeType="1"/>
          </p:cNvSpPr>
          <p:nvPr/>
        </p:nvSpPr>
        <p:spPr bwMode="auto">
          <a:xfrm flipH="1">
            <a:off x="6934200" y="34290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5" name="Line 37"/>
          <p:cNvSpPr>
            <a:spLocks noChangeShapeType="1"/>
          </p:cNvSpPr>
          <p:nvPr/>
        </p:nvSpPr>
        <p:spPr bwMode="auto">
          <a:xfrm flipH="1">
            <a:off x="7162800" y="35052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6" name="Line 38"/>
          <p:cNvSpPr>
            <a:spLocks noChangeShapeType="1"/>
          </p:cNvSpPr>
          <p:nvPr/>
        </p:nvSpPr>
        <p:spPr bwMode="auto">
          <a:xfrm flipH="1">
            <a:off x="7315200" y="35052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7" name="Line 39"/>
          <p:cNvSpPr>
            <a:spLocks noChangeShapeType="1"/>
          </p:cNvSpPr>
          <p:nvPr/>
        </p:nvSpPr>
        <p:spPr bwMode="auto">
          <a:xfrm flipH="1">
            <a:off x="7620000" y="35052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8" name="Line 40"/>
          <p:cNvSpPr>
            <a:spLocks noChangeShapeType="1"/>
          </p:cNvSpPr>
          <p:nvPr/>
        </p:nvSpPr>
        <p:spPr bwMode="auto">
          <a:xfrm flipH="1">
            <a:off x="6781800" y="34290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89" name="Line 41"/>
          <p:cNvSpPr>
            <a:spLocks noChangeShapeType="1"/>
          </p:cNvSpPr>
          <p:nvPr/>
        </p:nvSpPr>
        <p:spPr bwMode="auto">
          <a:xfrm flipH="1">
            <a:off x="7467600" y="35052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90" name="Line 42"/>
          <p:cNvSpPr>
            <a:spLocks noChangeShapeType="1"/>
          </p:cNvSpPr>
          <p:nvPr/>
        </p:nvSpPr>
        <p:spPr bwMode="auto">
          <a:xfrm flipH="1">
            <a:off x="7772400" y="35052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3581400" y="5181600"/>
            <a:ext cx="304800" cy="914400"/>
          </a:xfrm>
          <a:custGeom>
            <a:avLst/>
            <a:gdLst>
              <a:gd name="T0" fmla="*/ 192 w 192"/>
              <a:gd name="T1" fmla="*/ 528 h 528"/>
              <a:gd name="T2" fmla="*/ 192 w 192"/>
              <a:gd name="T3" fmla="*/ 0 h 528"/>
              <a:gd name="T4" fmla="*/ 0 w 192"/>
              <a:gd name="T5" fmla="*/ 0 h 528"/>
              <a:gd name="T6" fmla="*/ 48 w 192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2" h="528">
                <a:moveTo>
                  <a:pt x="192" y="528"/>
                </a:moveTo>
                <a:lnTo>
                  <a:pt x="192" y="0"/>
                </a:lnTo>
                <a:lnTo>
                  <a:pt x="0" y="0"/>
                </a:lnTo>
                <a:lnTo>
                  <a:pt x="48" y="0"/>
                </a:lnTo>
              </a:path>
            </a:pathLst>
          </a:custGeom>
          <a:noFill/>
          <a:ln w="57150" cmpd="sng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4495800" y="3962400"/>
            <a:ext cx="1828800" cy="914400"/>
          </a:xfrm>
          <a:custGeom>
            <a:avLst/>
            <a:gdLst>
              <a:gd name="T0" fmla="*/ 0 w 1056"/>
              <a:gd name="T1" fmla="*/ 0 h 576"/>
              <a:gd name="T2" fmla="*/ 864 w 1056"/>
              <a:gd name="T3" fmla="*/ 0 h 576"/>
              <a:gd name="T4" fmla="*/ 864 w 1056"/>
              <a:gd name="T5" fmla="*/ 576 h 576"/>
              <a:gd name="T6" fmla="*/ 1056 w 1056"/>
              <a:gd name="T7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56" h="576">
                <a:moveTo>
                  <a:pt x="0" y="0"/>
                </a:moveTo>
                <a:lnTo>
                  <a:pt x="864" y="0"/>
                </a:lnTo>
                <a:lnTo>
                  <a:pt x="864" y="576"/>
                </a:lnTo>
                <a:lnTo>
                  <a:pt x="1056" y="576"/>
                </a:ln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4724400" y="3962400"/>
            <a:ext cx="152400" cy="914400"/>
          </a:xfrm>
          <a:custGeom>
            <a:avLst/>
            <a:gdLst>
              <a:gd name="T0" fmla="*/ 0 w 96"/>
              <a:gd name="T1" fmla="*/ 0 h 576"/>
              <a:gd name="T2" fmla="*/ 0 w 96"/>
              <a:gd name="T3" fmla="*/ 576 h 576"/>
              <a:gd name="T4" fmla="*/ 96 w 96"/>
              <a:gd name="T5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576">
                <a:moveTo>
                  <a:pt x="0" y="0"/>
                </a:moveTo>
                <a:lnTo>
                  <a:pt x="0" y="576"/>
                </a:lnTo>
                <a:lnTo>
                  <a:pt x="96" y="576"/>
                </a:ln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1371600" y="2286000"/>
            <a:ext cx="2819400" cy="3810000"/>
          </a:xfrm>
          <a:custGeom>
            <a:avLst/>
            <a:gdLst>
              <a:gd name="T0" fmla="*/ 528 w 1776"/>
              <a:gd name="T1" fmla="*/ 0 h 2400"/>
              <a:gd name="T2" fmla="*/ 528 w 1776"/>
              <a:gd name="T3" fmla="*/ 816 h 2400"/>
              <a:gd name="T4" fmla="*/ 0 w 1776"/>
              <a:gd name="T5" fmla="*/ 816 h 2400"/>
              <a:gd name="T6" fmla="*/ 0 w 1776"/>
              <a:gd name="T7" fmla="*/ 2400 h 2400"/>
              <a:gd name="T8" fmla="*/ 1776 w 1776"/>
              <a:gd name="T9" fmla="*/ 2400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6" h="2400">
                <a:moveTo>
                  <a:pt x="528" y="0"/>
                </a:moveTo>
                <a:lnTo>
                  <a:pt x="528" y="816"/>
                </a:lnTo>
                <a:lnTo>
                  <a:pt x="0" y="816"/>
                </a:lnTo>
                <a:lnTo>
                  <a:pt x="0" y="2400"/>
                </a:lnTo>
                <a:lnTo>
                  <a:pt x="1776" y="2400"/>
                </a:lnTo>
              </a:path>
            </a:pathLst>
          </a:custGeom>
          <a:noFill/>
          <a:ln w="57150" cmpd="sng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695" name="Text Box 47"/>
          <p:cNvSpPr txBox="1">
            <a:spLocks noChangeArrowheads="1"/>
          </p:cNvSpPr>
          <p:nvPr/>
        </p:nvSpPr>
        <p:spPr bwMode="auto">
          <a:xfrm>
            <a:off x="4800600" y="6172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Toilets</a:t>
            </a:r>
          </a:p>
        </p:txBody>
      </p:sp>
      <p:sp>
        <p:nvSpPr>
          <p:cNvPr id="667696" name="Text Box 48"/>
          <p:cNvSpPr txBox="1">
            <a:spLocks noChangeArrowheads="1"/>
          </p:cNvSpPr>
          <p:nvPr/>
        </p:nvSpPr>
        <p:spPr bwMode="auto">
          <a:xfrm>
            <a:off x="2438400" y="4267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Staff houses</a:t>
            </a:r>
          </a:p>
        </p:txBody>
      </p:sp>
      <p:sp>
        <p:nvSpPr>
          <p:cNvPr id="667697" name="Text Box 49"/>
          <p:cNvSpPr txBox="1">
            <a:spLocks noChangeArrowheads="1"/>
          </p:cNvSpPr>
          <p:nvPr/>
        </p:nvSpPr>
        <p:spPr bwMode="auto">
          <a:xfrm>
            <a:off x="4876800" y="51816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Restaurant</a:t>
            </a:r>
          </a:p>
        </p:txBody>
      </p:sp>
      <p:sp>
        <p:nvSpPr>
          <p:cNvPr id="667698" name="Text Box 50"/>
          <p:cNvSpPr txBox="1">
            <a:spLocks noChangeArrowheads="1"/>
          </p:cNvSpPr>
          <p:nvPr/>
        </p:nvSpPr>
        <p:spPr bwMode="auto">
          <a:xfrm>
            <a:off x="6705600" y="5257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Shop</a:t>
            </a:r>
          </a:p>
        </p:txBody>
      </p:sp>
      <p:sp>
        <p:nvSpPr>
          <p:cNvPr id="667699" name="Text Box 51"/>
          <p:cNvSpPr txBox="1">
            <a:spLocks noChangeArrowheads="1"/>
          </p:cNvSpPr>
          <p:nvPr/>
        </p:nvSpPr>
        <p:spPr bwMode="auto">
          <a:xfrm>
            <a:off x="8077200" y="38100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Filter</a:t>
            </a:r>
          </a:p>
        </p:txBody>
      </p:sp>
      <p:sp>
        <p:nvSpPr>
          <p:cNvPr id="667700" name="Line 52"/>
          <p:cNvSpPr>
            <a:spLocks noChangeShapeType="1"/>
          </p:cNvSpPr>
          <p:nvPr/>
        </p:nvSpPr>
        <p:spPr bwMode="auto">
          <a:xfrm flipH="1">
            <a:off x="8229600" y="41148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7848600" y="5943600"/>
            <a:ext cx="1143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Storage tank</a:t>
            </a:r>
          </a:p>
        </p:txBody>
      </p:sp>
      <p:sp>
        <p:nvSpPr>
          <p:cNvPr id="667702" name="Line 54"/>
          <p:cNvSpPr>
            <a:spLocks noChangeShapeType="1"/>
          </p:cNvSpPr>
          <p:nvPr/>
        </p:nvSpPr>
        <p:spPr bwMode="auto">
          <a:xfrm flipV="1">
            <a:off x="8229600" y="5410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03" name="Text Box 55"/>
          <p:cNvSpPr txBox="1">
            <a:spLocks noChangeArrowheads="1"/>
          </p:cNvSpPr>
          <p:nvPr/>
        </p:nvSpPr>
        <p:spPr bwMode="auto">
          <a:xfrm>
            <a:off x="3886200" y="3429000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UV filter</a:t>
            </a:r>
          </a:p>
        </p:txBody>
      </p:sp>
      <p:sp>
        <p:nvSpPr>
          <p:cNvPr id="667704" name="Line 56"/>
          <p:cNvSpPr>
            <a:spLocks noChangeShapeType="1"/>
          </p:cNvSpPr>
          <p:nvPr/>
        </p:nvSpPr>
        <p:spPr bwMode="auto">
          <a:xfrm flipH="1">
            <a:off x="4114800" y="3733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05" name="Text Box 57"/>
          <p:cNvSpPr txBox="1">
            <a:spLocks noChangeArrowheads="1"/>
          </p:cNvSpPr>
          <p:nvPr/>
        </p:nvSpPr>
        <p:spPr bwMode="auto">
          <a:xfrm>
            <a:off x="1447800" y="571500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Ceramic filter</a:t>
            </a:r>
          </a:p>
        </p:txBody>
      </p:sp>
      <p:sp>
        <p:nvSpPr>
          <p:cNvPr id="667706" name="Line 58"/>
          <p:cNvSpPr>
            <a:spLocks noChangeShapeType="1"/>
          </p:cNvSpPr>
          <p:nvPr/>
        </p:nvSpPr>
        <p:spPr bwMode="auto">
          <a:xfrm flipV="1">
            <a:off x="1981200" y="5486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07" name="Text Box 59"/>
          <p:cNvSpPr txBox="1">
            <a:spLocks noChangeArrowheads="1"/>
          </p:cNvSpPr>
          <p:nvPr/>
        </p:nvSpPr>
        <p:spPr bwMode="auto">
          <a:xfrm>
            <a:off x="2286000" y="1676400"/>
            <a:ext cx="121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Sand filter</a:t>
            </a:r>
          </a:p>
        </p:txBody>
      </p:sp>
      <p:sp>
        <p:nvSpPr>
          <p:cNvPr id="667708" name="Text Box 60"/>
          <p:cNvSpPr txBox="1">
            <a:spLocks noChangeArrowheads="1"/>
          </p:cNvSpPr>
          <p:nvPr/>
        </p:nvSpPr>
        <p:spPr bwMode="auto">
          <a:xfrm>
            <a:off x="3456864" y="1361536"/>
            <a:ext cx="1143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Storage tank</a:t>
            </a:r>
          </a:p>
        </p:txBody>
      </p:sp>
      <p:sp>
        <p:nvSpPr>
          <p:cNvPr id="667709" name="Line 61"/>
          <p:cNvSpPr>
            <a:spLocks noChangeShapeType="1"/>
          </p:cNvSpPr>
          <p:nvPr/>
        </p:nvSpPr>
        <p:spPr bwMode="auto">
          <a:xfrm flipH="1">
            <a:off x="2667000" y="2057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10" name="Line 62"/>
          <p:cNvSpPr>
            <a:spLocks noChangeShapeType="1"/>
          </p:cNvSpPr>
          <p:nvPr/>
        </p:nvSpPr>
        <p:spPr bwMode="auto">
          <a:xfrm flipH="1">
            <a:off x="3886200" y="1844824"/>
            <a:ext cx="152400" cy="9745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11" name="Text Box 63"/>
          <p:cNvSpPr txBox="1">
            <a:spLocks noChangeArrowheads="1"/>
          </p:cNvSpPr>
          <p:nvPr/>
        </p:nvSpPr>
        <p:spPr bwMode="auto">
          <a:xfrm>
            <a:off x="4343400" y="2667000"/>
            <a:ext cx="160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dirty="0">
                <a:solidFill>
                  <a:srgbClr val="CC0000"/>
                </a:solidFill>
                <a:latin typeface="Trebuchet MS" pitchFamily="34" charset="0"/>
                <a:cs typeface="Arial" charset="0"/>
              </a:rPr>
              <a:t>Filtered water</a:t>
            </a:r>
          </a:p>
        </p:txBody>
      </p:sp>
      <p:sp>
        <p:nvSpPr>
          <p:cNvPr id="667712" name="Text Box 64"/>
          <p:cNvSpPr txBox="1">
            <a:spLocks noChangeArrowheads="1"/>
          </p:cNvSpPr>
          <p:nvPr/>
        </p:nvSpPr>
        <p:spPr bwMode="auto">
          <a:xfrm>
            <a:off x="228600" y="2819400"/>
            <a:ext cx="160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dirty="0">
                <a:solidFill>
                  <a:srgbClr val="CC0000"/>
                </a:solidFill>
                <a:latin typeface="Trebuchet MS" pitchFamily="34" charset="0"/>
                <a:cs typeface="Arial" charset="0"/>
              </a:rPr>
              <a:t>Unfiltered water</a:t>
            </a:r>
          </a:p>
        </p:txBody>
      </p:sp>
      <p:sp>
        <p:nvSpPr>
          <p:cNvPr id="667713" name="Line 65"/>
          <p:cNvSpPr>
            <a:spLocks noChangeShapeType="1"/>
          </p:cNvSpPr>
          <p:nvPr/>
        </p:nvSpPr>
        <p:spPr bwMode="auto">
          <a:xfrm>
            <a:off x="1447800" y="3276600"/>
            <a:ext cx="6858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14" name="Line 66"/>
          <p:cNvSpPr>
            <a:spLocks noChangeShapeType="1"/>
          </p:cNvSpPr>
          <p:nvPr/>
        </p:nvSpPr>
        <p:spPr bwMode="auto">
          <a:xfrm flipH="1">
            <a:off x="3276600" y="3200400"/>
            <a:ext cx="10668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228600" y="914400"/>
            <a:ext cx="1228725" cy="531813"/>
          </a:xfrm>
          <a:custGeom>
            <a:avLst/>
            <a:gdLst>
              <a:gd name="T0" fmla="*/ 54 w 774"/>
              <a:gd name="T1" fmla="*/ 56 h 335"/>
              <a:gd name="T2" fmla="*/ 30 w 774"/>
              <a:gd name="T3" fmla="*/ 16 h 335"/>
              <a:gd name="T4" fmla="*/ 54 w 774"/>
              <a:gd name="T5" fmla="*/ 8 h 335"/>
              <a:gd name="T6" fmla="*/ 150 w 774"/>
              <a:gd name="T7" fmla="*/ 0 h 335"/>
              <a:gd name="T8" fmla="*/ 174 w 774"/>
              <a:gd name="T9" fmla="*/ 8 h 335"/>
              <a:gd name="T10" fmla="*/ 198 w 774"/>
              <a:gd name="T11" fmla="*/ 24 h 335"/>
              <a:gd name="T12" fmla="*/ 246 w 774"/>
              <a:gd name="T13" fmla="*/ 8 h 335"/>
              <a:gd name="T14" fmla="*/ 270 w 774"/>
              <a:gd name="T15" fmla="*/ 0 h 335"/>
              <a:gd name="T16" fmla="*/ 326 w 774"/>
              <a:gd name="T17" fmla="*/ 56 h 335"/>
              <a:gd name="T18" fmla="*/ 382 w 774"/>
              <a:gd name="T19" fmla="*/ 48 h 335"/>
              <a:gd name="T20" fmla="*/ 430 w 774"/>
              <a:gd name="T21" fmla="*/ 32 h 335"/>
              <a:gd name="T22" fmla="*/ 542 w 774"/>
              <a:gd name="T23" fmla="*/ 96 h 335"/>
              <a:gd name="T24" fmla="*/ 670 w 774"/>
              <a:gd name="T25" fmla="*/ 56 h 335"/>
              <a:gd name="T26" fmla="*/ 726 w 774"/>
              <a:gd name="T27" fmla="*/ 144 h 335"/>
              <a:gd name="T28" fmla="*/ 774 w 774"/>
              <a:gd name="T29" fmla="*/ 160 h 335"/>
              <a:gd name="T30" fmla="*/ 766 w 774"/>
              <a:gd name="T31" fmla="*/ 192 h 335"/>
              <a:gd name="T32" fmla="*/ 718 w 774"/>
              <a:gd name="T33" fmla="*/ 208 h 335"/>
              <a:gd name="T34" fmla="*/ 702 w 774"/>
              <a:gd name="T35" fmla="*/ 232 h 335"/>
              <a:gd name="T36" fmla="*/ 598 w 774"/>
              <a:gd name="T37" fmla="*/ 296 h 335"/>
              <a:gd name="T38" fmla="*/ 526 w 774"/>
              <a:gd name="T39" fmla="*/ 264 h 335"/>
              <a:gd name="T40" fmla="*/ 518 w 774"/>
              <a:gd name="T41" fmla="*/ 288 h 335"/>
              <a:gd name="T42" fmla="*/ 470 w 774"/>
              <a:gd name="T43" fmla="*/ 304 h 335"/>
              <a:gd name="T44" fmla="*/ 446 w 774"/>
              <a:gd name="T45" fmla="*/ 288 h 335"/>
              <a:gd name="T46" fmla="*/ 414 w 774"/>
              <a:gd name="T47" fmla="*/ 240 h 335"/>
              <a:gd name="T48" fmla="*/ 286 w 774"/>
              <a:gd name="T49" fmla="*/ 272 h 335"/>
              <a:gd name="T50" fmla="*/ 230 w 774"/>
              <a:gd name="T51" fmla="*/ 232 h 335"/>
              <a:gd name="T52" fmla="*/ 182 w 774"/>
              <a:gd name="T53" fmla="*/ 184 h 335"/>
              <a:gd name="T54" fmla="*/ 150 w 774"/>
              <a:gd name="T55" fmla="*/ 192 h 335"/>
              <a:gd name="T56" fmla="*/ 102 w 774"/>
              <a:gd name="T57" fmla="*/ 208 h 335"/>
              <a:gd name="T58" fmla="*/ 46 w 774"/>
              <a:gd name="T59" fmla="*/ 200 h 335"/>
              <a:gd name="T60" fmla="*/ 46 w 774"/>
              <a:gd name="T61" fmla="*/ 144 h 335"/>
              <a:gd name="T62" fmla="*/ 70 w 774"/>
              <a:gd name="T63" fmla="*/ 128 h 335"/>
              <a:gd name="T64" fmla="*/ 70 w 774"/>
              <a:gd name="T65" fmla="*/ 72 h 335"/>
              <a:gd name="T66" fmla="*/ 46 w 774"/>
              <a:gd name="T67" fmla="*/ 64 h 335"/>
              <a:gd name="T68" fmla="*/ 54 w 774"/>
              <a:gd name="T69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74" h="335">
                <a:moveTo>
                  <a:pt x="54" y="56"/>
                </a:moveTo>
                <a:cubicBezTo>
                  <a:pt x="31" y="50"/>
                  <a:pt x="0" y="54"/>
                  <a:pt x="30" y="16"/>
                </a:cubicBezTo>
                <a:cubicBezTo>
                  <a:pt x="35" y="9"/>
                  <a:pt x="46" y="9"/>
                  <a:pt x="54" y="8"/>
                </a:cubicBezTo>
                <a:cubicBezTo>
                  <a:pt x="86" y="4"/>
                  <a:pt x="118" y="3"/>
                  <a:pt x="150" y="0"/>
                </a:cubicBezTo>
                <a:cubicBezTo>
                  <a:pt x="158" y="3"/>
                  <a:pt x="166" y="4"/>
                  <a:pt x="174" y="8"/>
                </a:cubicBezTo>
                <a:cubicBezTo>
                  <a:pt x="183" y="12"/>
                  <a:pt x="188" y="24"/>
                  <a:pt x="198" y="24"/>
                </a:cubicBezTo>
                <a:cubicBezTo>
                  <a:pt x="215" y="24"/>
                  <a:pt x="230" y="13"/>
                  <a:pt x="246" y="8"/>
                </a:cubicBezTo>
                <a:cubicBezTo>
                  <a:pt x="254" y="5"/>
                  <a:pt x="270" y="0"/>
                  <a:pt x="270" y="0"/>
                </a:cubicBezTo>
                <a:cubicBezTo>
                  <a:pt x="298" y="28"/>
                  <a:pt x="291" y="44"/>
                  <a:pt x="326" y="56"/>
                </a:cubicBezTo>
                <a:cubicBezTo>
                  <a:pt x="345" y="53"/>
                  <a:pt x="364" y="52"/>
                  <a:pt x="382" y="48"/>
                </a:cubicBezTo>
                <a:cubicBezTo>
                  <a:pt x="398" y="44"/>
                  <a:pt x="430" y="32"/>
                  <a:pt x="430" y="32"/>
                </a:cubicBezTo>
                <a:cubicBezTo>
                  <a:pt x="489" y="44"/>
                  <a:pt x="495" y="65"/>
                  <a:pt x="542" y="96"/>
                </a:cubicBezTo>
                <a:cubicBezTo>
                  <a:pt x="610" y="86"/>
                  <a:pt x="613" y="75"/>
                  <a:pt x="670" y="56"/>
                </a:cubicBezTo>
                <a:cubicBezTo>
                  <a:pt x="708" y="81"/>
                  <a:pt x="711" y="100"/>
                  <a:pt x="726" y="144"/>
                </a:cubicBezTo>
                <a:cubicBezTo>
                  <a:pt x="731" y="160"/>
                  <a:pt x="774" y="160"/>
                  <a:pt x="774" y="160"/>
                </a:cubicBezTo>
                <a:cubicBezTo>
                  <a:pt x="771" y="171"/>
                  <a:pt x="774" y="185"/>
                  <a:pt x="766" y="192"/>
                </a:cubicBezTo>
                <a:cubicBezTo>
                  <a:pt x="753" y="203"/>
                  <a:pt x="718" y="208"/>
                  <a:pt x="718" y="208"/>
                </a:cubicBezTo>
                <a:cubicBezTo>
                  <a:pt x="713" y="216"/>
                  <a:pt x="704" y="223"/>
                  <a:pt x="702" y="232"/>
                </a:cubicBezTo>
                <a:cubicBezTo>
                  <a:pt x="676" y="335"/>
                  <a:pt x="737" y="308"/>
                  <a:pt x="598" y="296"/>
                </a:cubicBezTo>
                <a:cubicBezTo>
                  <a:pt x="575" y="261"/>
                  <a:pt x="568" y="254"/>
                  <a:pt x="526" y="264"/>
                </a:cubicBezTo>
                <a:cubicBezTo>
                  <a:pt x="523" y="272"/>
                  <a:pt x="525" y="283"/>
                  <a:pt x="518" y="288"/>
                </a:cubicBezTo>
                <a:cubicBezTo>
                  <a:pt x="504" y="298"/>
                  <a:pt x="470" y="304"/>
                  <a:pt x="470" y="304"/>
                </a:cubicBezTo>
                <a:cubicBezTo>
                  <a:pt x="462" y="299"/>
                  <a:pt x="452" y="295"/>
                  <a:pt x="446" y="288"/>
                </a:cubicBezTo>
                <a:cubicBezTo>
                  <a:pt x="433" y="274"/>
                  <a:pt x="414" y="240"/>
                  <a:pt x="414" y="240"/>
                </a:cubicBezTo>
                <a:cubicBezTo>
                  <a:pt x="353" y="246"/>
                  <a:pt x="331" y="242"/>
                  <a:pt x="286" y="272"/>
                </a:cubicBezTo>
                <a:cubicBezTo>
                  <a:pt x="182" y="237"/>
                  <a:pt x="267" y="280"/>
                  <a:pt x="230" y="232"/>
                </a:cubicBezTo>
                <a:cubicBezTo>
                  <a:pt x="216" y="214"/>
                  <a:pt x="182" y="184"/>
                  <a:pt x="182" y="184"/>
                </a:cubicBezTo>
                <a:cubicBezTo>
                  <a:pt x="171" y="187"/>
                  <a:pt x="161" y="189"/>
                  <a:pt x="150" y="192"/>
                </a:cubicBezTo>
                <a:cubicBezTo>
                  <a:pt x="134" y="197"/>
                  <a:pt x="102" y="208"/>
                  <a:pt x="102" y="208"/>
                </a:cubicBezTo>
                <a:cubicBezTo>
                  <a:pt x="83" y="205"/>
                  <a:pt x="63" y="208"/>
                  <a:pt x="46" y="200"/>
                </a:cubicBezTo>
                <a:cubicBezTo>
                  <a:pt x="30" y="192"/>
                  <a:pt x="42" y="150"/>
                  <a:pt x="46" y="144"/>
                </a:cubicBezTo>
                <a:cubicBezTo>
                  <a:pt x="51" y="136"/>
                  <a:pt x="62" y="133"/>
                  <a:pt x="70" y="128"/>
                </a:cubicBezTo>
                <a:cubicBezTo>
                  <a:pt x="76" y="109"/>
                  <a:pt x="87" y="93"/>
                  <a:pt x="70" y="72"/>
                </a:cubicBezTo>
                <a:cubicBezTo>
                  <a:pt x="65" y="65"/>
                  <a:pt x="52" y="70"/>
                  <a:pt x="46" y="64"/>
                </a:cubicBezTo>
                <a:cubicBezTo>
                  <a:pt x="43" y="61"/>
                  <a:pt x="51" y="59"/>
                  <a:pt x="54" y="56"/>
                </a:cubicBezTo>
                <a:close/>
              </a:path>
            </a:pathLst>
          </a:cu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16" name="Line 68"/>
          <p:cNvSpPr>
            <a:spLocks noChangeShapeType="1"/>
          </p:cNvSpPr>
          <p:nvPr/>
        </p:nvSpPr>
        <p:spPr bwMode="auto">
          <a:xfrm>
            <a:off x="381000" y="12954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17" name="Line 69"/>
          <p:cNvSpPr>
            <a:spLocks noChangeShapeType="1"/>
          </p:cNvSpPr>
          <p:nvPr/>
        </p:nvSpPr>
        <p:spPr bwMode="auto">
          <a:xfrm>
            <a:off x="533400" y="13716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18" name="Line 70"/>
          <p:cNvSpPr>
            <a:spLocks noChangeShapeType="1"/>
          </p:cNvSpPr>
          <p:nvPr/>
        </p:nvSpPr>
        <p:spPr bwMode="auto">
          <a:xfrm>
            <a:off x="685800" y="13716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19" name="Line 71"/>
          <p:cNvSpPr>
            <a:spLocks noChangeShapeType="1"/>
          </p:cNvSpPr>
          <p:nvPr/>
        </p:nvSpPr>
        <p:spPr bwMode="auto">
          <a:xfrm>
            <a:off x="838200" y="1371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20" name="Line 72"/>
          <p:cNvSpPr>
            <a:spLocks noChangeShapeType="1"/>
          </p:cNvSpPr>
          <p:nvPr/>
        </p:nvSpPr>
        <p:spPr bwMode="auto">
          <a:xfrm>
            <a:off x="1066800" y="14478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21" name="Line 73"/>
          <p:cNvSpPr>
            <a:spLocks noChangeShapeType="1"/>
          </p:cNvSpPr>
          <p:nvPr/>
        </p:nvSpPr>
        <p:spPr bwMode="auto">
          <a:xfrm>
            <a:off x="1219200" y="14478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sp>
        <p:nvSpPr>
          <p:cNvPr id="667722" name="Line 74"/>
          <p:cNvSpPr>
            <a:spLocks noChangeShapeType="1"/>
          </p:cNvSpPr>
          <p:nvPr/>
        </p:nvSpPr>
        <p:spPr bwMode="auto">
          <a:xfrm>
            <a:off x="1371600" y="14478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latin typeface="Trebuchet MS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07704" y="2132856"/>
            <a:ext cx="31242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Box 47"/>
          <p:cNvSpPr txBox="1">
            <a:spLocks noChangeArrowheads="1"/>
          </p:cNvSpPr>
          <p:nvPr/>
        </p:nvSpPr>
        <p:spPr bwMode="auto">
          <a:xfrm>
            <a:off x="5076056" y="1772816"/>
            <a:ext cx="2247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800" dirty="0" smtClean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>Hydroelectricity and irrigation</a:t>
            </a:r>
            <a:endParaRPr lang="en-GB" sz="1800" dirty="0">
              <a:solidFill>
                <a:schemeClr val="tx1"/>
              </a:solidFill>
              <a:latin typeface="Trebuchet MS" pitchFamily="34" charset="0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83768" y="2286001"/>
            <a:ext cx="0" cy="190499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916330" y="2105924"/>
            <a:ext cx="0" cy="190499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5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teic colum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692150"/>
            <a:ext cx="2998787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Wool and earth wall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75" y="4222750"/>
            <a:ext cx="4067175" cy="28067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traw-bale sh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-171450"/>
            <a:ext cx="4156075" cy="3055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affodil roo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4171950"/>
            <a:ext cx="4176713" cy="2859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ailwayconstructio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0475" y="22225"/>
            <a:ext cx="5111750" cy="2976563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572000" y="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Trebuchet MS" pitchFamily="34" charset="0"/>
              </a:rPr>
              <a:t>Straw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0" y="386080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Trebuchet MS" pitchFamily="34" charset="0"/>
              </a:rPr>
              <a:t>Wool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474788" y="3644900"/>
            <a:ext cx="865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rebuchet MS" pitchFamily="34" charset="0"/>
              </a:rPr>
              <a:t>Wood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0" y="2997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Trebuchet MS" pitchFamily="34" charset="0"/>
              </a:rPr>
              <a:t>Reclaimed wood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8278813" y="3573463"/>
            <a:ext cx="865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Trebuchet MS" pitchFamily="34" charset="0"/>
              </a:rPr>
              <a:t>Living plants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067175" y="616585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Trebuchet MS" pitchFamily="34" charset="0"/>
              </a:rPr>
              <a:t>Earth</a:t>
            </a:r>
          </a:p>
        </p:txBody>
      </p:sp>
      <p:pic>
        <p:nvPicPr>
          <p:cNvPr id="12301" name="Picture 13" descr="Strawbale rendered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-171450"/>
            <a:ext cx="1763713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1692275" y="3500438"/>
            <a:ext cx="626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FF"/>
                </a:solidFill>
                <a:latin typeface="Trebuchet MS" pitchFamily="34" charset="0"/>
              </a:rPr>
              <a:t>NATURAL MATERIALS WITH ‘INDUSTRIAL VITAMINS’</a:t>
            </a:r>
          </a:p>
        </p:txBody>
      </p:sp>
    </p:spTree>
    <p:extLst>
      <p:ext uri="{BB962C8B-B14F-4D97-AF65-F5344CB8AC3E}">
        <p14:creationId xmlns:p14="http://schemas.microsoft.com/office/powerpoint/2010/main" val="381893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55776" y="14754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EARLY INDUSTRIAL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31540" y="3391832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TRADITIONAL LOW-TECH, </a:t>
            </a:r>
          </a:p>
          <a:p>
            <a:pPr algn="ctr"/>
            <a:r>
              <a:rPr lang="en-GB" dirty="0" smtClean="0"/>
              <a:t>LOW-ENERGY/</a:t>
            </a:r>
          </a:p>
          <a:p>
            <a:pPr algn="ctr"/>
            <a:r>
              <a:rPr lang="en-GB" dirty="0" smtClean="0"/>
              <a:t>LOW-CARBON MATERIALS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67544" y="254456"/>
            <a:ext cx="8352928" cy="6126872"/>
            <a:chOff x="467544" y="254456"/>
            <a:chExt cx="8352928" cy="6126872"/>
          </a:xfrm>
        </p:grpSpPr>
        <p:sp>
          <p:nvSpPr>
            <p:cNvPr id="2" name="TextBox 1"/>
            <p:cNvSpPr txBox="1"/>
            <p:nvPr/>
          </p:nvSpPr>
          <p:spPr>
            <a:xfrm>
              <a:off x="539552" y="1475492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PRE-INDUSTRIAL</a:t>
              </a:r>
              <a:endParaRPr lang="en-GB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67544" y="2060848"/>
              <a:ext cx="1872208" cy="432048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2060" y="2042801"/>
              <a:ext cx="1872208" cy="432048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8024" y="1342509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MATURE INDUSTRIAL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48264" y="1988840"/>
              <a:ext cx="1872208" cy="93610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632060" y="2042801"/>
              <a:ext cx="1872208" cy="216024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32501" y="2027490"/>
              <a:ext cx="1872208" cy="432048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32857" y="2008343"/>
              <a:ext cx="1872208" cy="41254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8264" y="2924944"/>
              <a:ext cx="1872208" cy="3423026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48264" y="1342509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META- INDUSTRIAL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55776" y="4636457"/>
              <a:ext cx="1944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HIGH PERFORMANCE</a:t>
              </a:r>
            </a:p>
            <a:p>
              <a:pPr algn="ctr"/>
              <a:r>
                <a:rPr lang="en-GB" dirty="0" smtClean="0"/>
                <a:t>HIGH-CARBON MATERIALS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47864" y="254456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TRADITIONAL MATERIALS USED AS DECORATION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20272" y="3861048"/>
              <a:ext cx="17033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LOW-CARBON MATERIALS PROVIDE MOST OF THE BULK, POSSIBLY NET-NEGATIVE-C</a:t>
              </a:r>
              <a:endParaRPr lang="en-GB" dirty="0"/>
            </a:p>
          </p:txBody>
        </p:sp>
        <p:cxnSp>
          <p:nvCxnSpPr>
            <p:cNvPr id="6" name="Elbow Connector 5"/>
            <p:cNvCxnSpPr/>
            <p:nvPr/>
          </p:nvCxnSpPr>
          <p:spPr>
            <a:xfrm rot="16200000" flipH="1">
              <a:off x="4312628" y="1369426"/>
              <a:ext cx="811054" cy="42777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939796" y="254456"/>
              <a:ext cx="25926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MODERN MATERIALS USED AS ENABLERS OR ‘INDUSTRIAL VITAMINS’</a:t>
              </a:r>
              <a:endParaRPr lang="en-GB" dirty="0"/>
            </a:p>
          </p:txBody>
        </p:sp>
        <p:cxnSp>
          <p:nvCxnSpPr>
            <p:cNvPr id="35" name="Elbow Connector 34"/>
            <p:cNvCxnSpPr/>
            <p:nvPr/>
          </p:nvCxnSpPr>
          <p:spPr>
            <a:xfrm rot="16200000" flipH="1">
              <a:off x="6513425" y="1345612"/>
              <a:ext cx="811054" cy="42777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760493" y="3668831"/>
              <a:ext cx="1944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HIGH PERFORMANCE, BUT ALSO HIGH IMPACT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3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Earth &amp; coun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ESSENTIALLY A NEW PARADIGM IN BUILDING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CAT’s WISE building is an example</a:t>
            </a:r>
          </a:p>
          <a:p>
            <a:r>
              <a:rPr lang="en-GB" dirty="0" smtClean="0"/>
              <a:t>Next?</a:t>
            </a:r>
          </a:p>
          <a:p>
            <a:r>
              <a:rPr lang="en-GB" dirty="0" smtClean="0"/>
              <a:t>Buildings designed specifically for carbon-sequestration?</a:t>
            </a:r>
          </a:p>
          <a:p>
            <a:r>
              <a:rPr lang="en-GB" dirty="0" smtClean="0"/>
              <a:t>Another story…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THE END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4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My Photos\CAT site\Dowmu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0" y="188640"/>
            <a:ext cx="4585866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en-GB" dirty="0" smtClean="0"/>
              <a:t>WATERLESS TOILETS: NOW A MATURE NICHE TECHNOLOGY?</a:t>
            </a:r>
            <a:endParaRPr lang="en-GB" dirty="0"/>
          </a:p>
        </p:txBody>
      </p:sp>
      <p:pic>
        <p:nvPicPr>
          <p:cNvPr id="5" name="Picture 2" descr="http://www.natsol.co.uk/images/bridge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386" y="2785462"/>
            <a:ext cx="4543614" cy="40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8104" y="220486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www.natsol.co.uk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465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116139"/>
            <a:ext cx="80010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My Photos\CAT site\Cabins Reed Bed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4" y="3630"/>
            <a:ext cx="4580004" cy="684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772400" cy="1143000"/>
          </a:xfrm>
        </p:spPr>
        <p:txBody>
          <a:bodyPr/>
          <a:lstStyle/>
          <a:p>
            <a:r>
              <a:rPr lang="en-GB" dirty="0"/>
              <a:t>Constructed </a:t>
            </a:r>
            <a:r>
              <a:rPr lang="en-GB" dirty="0" smtClean="0"/>
              <a:t>wetlands – another mature technology?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8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GB" dirty="0" smtClean="0"/>
              <a:t>SUMMARY FOR WATER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84784"/>
            <a:ext cx="7772400" cy="4680520"/>
          </a:xfrm>
        </p:spPr>
        <p:txBody>
          <a:bodyPr/>
          <a:lstStyle/>
          <a:p>
            <a:r>
              <a:rPr lang="en-GB" sz="2800" dirty="0" smtClean="0"/>
              <a:t>Whole cycle using on-site sources and sinks</a:t>
            </a:r>
          </a:p>
          <a:p>
            <a:r>
              <a:rPr lang="en-GB" sz="2800" dirty="0" smtClean="0"/>
              <a:t>Virtually no energy input, just gravity</a:t>
            </a:r>
          </a:p>
          <a:p>
            <a:r>
              <a:rPr lang="en-GB" sz="2800" dirty="0" smtClean="0"/>
              <a:t>Simple plumbing, very few moving parts</a:t>
            </a:r>
          </a:p>
          <a:p>
            <a:r>
              <a:rPr lang="en-GB" sz="2800" dirty="0" smtClean="0"/>
              <a:t>Chlorine-free drinking water</a:t>
            </a:r>
          </a:p>
          <a:p>
            <a:r>
              <a:rPr lang="en-GB" sz="2800" dirty="0" smtClean="0"/>
              <a:t>Cleaning using simple biological processes, no chemicals</a:t>
            </a:r>
          </a:p>
          <a:p>
            <a:r>
              <a:rPr lang="en-GB" sz="2800" dirty="0" smtClean="0"/>
              <a:t>Some nutrient recovery</a:t>
            </a:r>
          </a:p>
          <a:p>
            <a:r>
              <a:rPr lang="en-GB" sz="2800" dirty="0" smtClean="0"/>
              <a:t>Positive addition to habitat and biodiversity</a:t>
            </a:r>
          </a:p>
          <a:p>
            <a:endParaRPr lang="en-GB" sz="2800" dirty="0" smtClean="0"/>
          </a:p>
          <a:p>
            <a:r>
              <a:rPr lang="en-GB" sz="2800" dirty="0" smtClean="0"/>
              <a:t>Brilliant – but probably a special case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1796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6" descr="History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360" y="2780928"/>
            <a:ext cx="7471423" cy="410406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avonius rot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7" y="0"/>
            <a:ext cx="4036338" cy="366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476672"/>
            <a:ext cx="4402832" cy="1143000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ENERGY</a:t>
            </a:r>
            <a:r>
              <a:rPr lang="en-GB" sz="3200" dirty="0" smtClean="0">
                <a:solidFill>
                  <a:srgbClr val="FFFF00"/>
                </a:solidFill>
              </a:rPr>
              <a:t>: </a:t>
            </a:r>
            <a:br>
              <a:rPr lang="en-GB" sz="3200" dirty="0" smtClean="0">
                <a:solidFill>
                  <a:srgbClr val="FFFF00"/>
                </a:solidFill>
              </a:rPr>
            </a:br>
            <a:r>
              <a:rPr lang="en-GB" sz="3200" dirty="0" smtClean="0">
                <a:solidFill>
                  <a:srgbClr val="FFFF00"/>
                </a:solidFill>
              </a:rPr>
              <a:t>SOME SUCCESSES, MANY FAILURES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860032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4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type="title"/>
          </p:nvPr>
        </p:nvSpPr>
        <p:spPr>
          <a:xfrm>
            <a:off x="30938" y="-18256"/>
            <a:ext cx="6557286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INTER-SEASONAL SOLAR SPACE HEATING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1050" y="1600200"/>
            <a:ext cx="5400675" cy="3916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5" descr="History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1309"/>
            <a:ext cx="8638555" cy="5759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18" name="Picture 2" descr="Big panels"/>
          <p:cNvPicPr>
            <a:picLocks noChangeAspect="1" noChangeArrowheads="1"/>
          </p:cNvPicPr>
          <p:nvPr/>
        </p:nvPicPr>
        <p:blipFill>
          <a:blip r:embed="rId3" cstate="email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2226"/>
            <a:ext cx="2543306" cy="185451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rgbClr val="FFFF00"/>
                </a:solidFill>
              </a:rPr>
              <a:t>AMBITIOUS AND WELL AHEAD OF ITS TIME</a:t>
            </a:r>
            <a:br>
              <a:rPr lang="en-GB" sz="3200" dirty="0" smtClean="0">
                <a:solidFill>
                  <a:srgbClr val="FFFF00"/>
                </a:solidFill>
              </a:rPr>
            </a:br>
            <a:r>
              <a:rPr lang="en-GB" sz="2400" dirty="0" smtClean="0">
                <a:solidFill>
                  <a:srgbClr val="FFFF00"/>
                </a:solidFill>
              </a:rPr>
              <a:t>EVENTUALLY SUCCUMBED TO THE CINDERELLA EFFECT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5" descr="Sho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1489957"/>
            <a:ext cx="8280921" cy="536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nterseasonal grap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2403"/>
            <a:ext cx="9180512" cy="53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502</Words>
  <Application>Microsoft Office PowerPoint</Application>
  <PresentationFormat>On-screen Show (4:3)</PresentationFormat>
  <Paragraphs>164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Office Theme</vt:lpstr>
      <vt:lpstr>Default Design</vt:lpstr>
      <vt:lpstr>1_Default Design</vt:lpstr>
      <vt:lpstr>3_Default Design</vt:lpstr>
      <vt:lpstr>4_Default Design</vt:lpstr>
      <vt:lpstr>BUILDING ON EXPERIENCE 30 years of  ‘Alternative Technology’  with a special emphasis on construction</vt:lpstr>
      <vt:lpstr>WE’LL BE LOOKING AT</vt:lpstr>
      <vt:lpstr>CAT Water Supply System</vt:lpstr>
      <vt:lpstr>WATERLESS TOILETS: NOW A MATURE NICHE TECHNOLOGY?</vt:lpstr>
      <vt:lpstr>Constructed wetlands – another mature technology? </vt:lpstr>
      <vt:lpstr>SUMMARY FOR WATER</vt:lpstr>
      <vt:lpstr>ENERGY:  SOME SUCCESSES, MANY FAILURES</vt:lpstr>
      <vt:lpstr>INTER-SEASONAL SOLAR SPACE HEATING</vt:lpstr>
      <vt:lpstr>AMBITIOUS AND WELL AHEAD OF ITS TIME EVENTUALLY SUCCUMBED TO THE CINDERELLA EFFECT</vt:lpstr>
      <vt:lpstr>MICRO-HYDRO: EXTREMELY RELIABLE, LASTED THE COURSE, COST-EFFECTIVE But invariably a special case</vt:lpstr>
      <vt:lpstr>PowerPoint Presentation</vt:lpstr>
      <vt:lpstr>PowerPoint Presentation</vt:lpstr>
      <vt:lpstr>ENERGY SOURCES AT CAT The slow defeat of the small as demand outstrips a fixed site Sources listed in ranked order of their contribution</vt:lpstr>
      <vt:lpstr>“OFFSETS” Excellent community projects, but even here small scale can be a disadvantage</vt:lpstr>
      <vt:lpstr>BUILDINGS: THE START</vt:lpstr>
      <vt:lpstr>PowerPoint Presentation</vt:lpstr>
      <vt:lpstr>PowerPoint Presentation</vt:lpstr>
      <vt:lpstr>NEXT PHASE Trying everything</vt:lpstr>
      <vt:lpstr>CANADIAN KIT-HOUSE FROM  IDEAL HOME EXHIBITION OF 1974</vt:lpstr>
      <vt:lpstr>WATES EARLY SUPER-INSULATED HOUSE 1977 THEN THE BEST-INSULATED BILDING IN THE UK,  PERHAPS STILL IS</vt:lpstr>
      <vt:lpstr>PowerPoint Presentation</vt:lpstr>
      <vt:lpstr>PowerPoint Presentation</vt:lpstr>
      <vt:lpstr>PowerPoint Presentation</vt:lpstr>
      <vt:lpstr>EVOLUTION OF SEGAL SYSTEM AT CAT</vt:lpstr>
      <vt:lpstr>PowerPoint Presentation</vt:lpstr>
      <vt:lpstr>PowerPoint Presentation</vt:lpstr>
      <vt:lpstr>Cliff Railway Stations, CAT Machynlleth</vt:lpstr>
      <vt:lpstr>Autonomous Environmental Information Centre  Rammed earth  walls Home-grown Ash floors  over underfloor heating</vt:lpstr>
      <vt:lpstr>PowerPoint Presentation</vt:lpstr>
      <vt:lpstr>PowerPoint Presentation</vt:lpstr>
      <vt:lpstr>PowerPoint Presentation</vt:lpstr>
      <vt:lpstr>ESSENTIALLY A NEW PARADIGM IN BUILDING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Harper</dc:creator>
  <cp:lastModifiedBy>Peter Harper</cp:lastModifiedBy>
  <cp:revision>44</cp:revision>
  <dcterms:created xsi:type="dcterms:W3CDTF">2012-03-09T12:26:26Z</dcterms:created>
  <dcterms:modified xsi:type="dcterms:W3CDTF">2014-11-02T18:24:45Z</dcterms:modified>
</cp:coreProperties>
</file>